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8" r:id="rId2"/>
    <p:sldId id="259" r:id="rId3"/>
    <p:sldId id="267" r:id="rId4"/>
    <p:sldId id="319" r:id="rId5"/>
    <p:sldId id="318" r:id="rId6"/>
    <p:sldId id="320" r:id="rId7"/>
    <p:sldId id="321" r:id="rId8"/>
    <p:sldId id="270" r:id="rId9"/>
    <p:sldId id="314" r:id="rId10"/>
    <p:sldId id="315" r:id="rId11"/>
    <p:sldId id="316" r:id="rId12"/>
    <p:sldId id="322" r:id="rId13"/>
    <p:sldId id="326" r:id="rId14"/>
    <p:sldId id="329" r:id="rId15"/>
    <p:sldId id="330" r:id="rId16"/>
    <p:sldId id="331" r:id="rId17"/>
    <p:sldId id="332" r:id="rId18"/>
    <p:sldId id="334" r:id="rId19"/>
    <p:sldId id="335" r:id="rId20"/>
    <p:sldId id="333" r:id="rId21"/>
    <p:sldId id="342" r:id="rId22"/>
    <p:sldId id="336" r:id="rId23"/>
    <p:sldId id="339" r:id="rId24"/>
    <p:sldId id="340" r:id="rId25"/>
    <p:sldId id="337" r:id="rId26"/>
    <p:sldId id="323" r:id="rId27"/>
    <p:sldId id="324" r:id="rId28"/>
    <p:sldId id="325" r:id="rId29"/>
    <p:sldId id="327" r:id="rId30"/>
    <p:sldId id="328" r:id="rId31"/>
  </p:sldIdLst>
  <p:sldSz cx="12192000" cy="6858000"/>
  <p:notesSz cx="6858000" cy="9144000"/>
  <p:embeddedFontLst>
    <p:embeddedFont>
      <p:font typeface="맑은 고딕" panose="020B0503020000020004" pitchFamily="34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현조" initials="박현" lastIdx="2" clrIdx="0">
    <p:extLst>
      <p:ext uri="{19B8F6BF-5375-455C-9EA6-DF929625EA0E}">
        <p15:presenceInfo xmlns:p15="http://schemas.microsoft.com/office/powerpoint/2012/main" userId="d8fae95bc8af32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95E1"/>
    <a:srgbClr val="677787"/>
    <a:srgbClr val="4472C4"/>
    <a:srgbClr val="FFFFFF"/>
    <a:srgbClr val="F2F4F5"/>
    <a:srgbClr val="D11C88"/>
    <a:srgbClr val="DB743F"/>
    <a:srgbClr val="9D59C6"/>
    <a:srgbClr val="CCAFE0"/>
    <a:srgbClr val="3C5C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44" autoAdjust="0"/>
    <p:restoredTop sz="94660"/>
  </p:normalViewPr>
  <p:slideViewPr>
    <p:cSldViewPr snapToGrid="0">
      <p:cViewPr>
        <p:scale>
          <a:sx n="145" d="100"/>
          <a:sy n="145" d="100"/>
        </p:scale>
        <p:origin x="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87113676309413"/>
          <c:y val="2.8883996551415263E-2"/>
          <c:w val="0.63528949569290449"/>
          <c:h val="0.95111939045145111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87113676309413"/>
          <c:y val="2.8883996551415263E-2"/>
          <c:w val="0.63528949569290449"/>
          <c:h val="0.9511193904514511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solidFill>
                <a:schemeClr val="accent1">
                  <a:lumMod val="60000"/>
                  <a:lumOff val="40000"/>
                </a:schemeClr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8D5-3A4B-B55E-7CE06B5A6D3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8D5-3A4B-B55E-7CE06B5A6D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8D5-3A4B-B55E-7CE06B5A6D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8D5-3A4B-B55E-7CE06B5A6D30}"/>
              </c:ext>
            </c:extLst>
          </c:dPt>
          <c:cat>
            <c:strRef>
              <c:f>Sheet1!$A$2:$A$5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20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8D5-3A4B-B55E-7CE06B5A6D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87113676309413"/>
          <c:y val="2.8883996551415263E-2"/>
          <c:w val="0.63528949569290449"/>
          <c:h val="0.95111939045145111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0.65517</cdr:x>
      <cdr:y>0.28809</cdr:y>
    </cdr:from>
    <cdr:to>
      <cdr:x>0.76767</cdr:x>
      <cdr:y>0.45684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7A2720A-DA2B-A88B-8E47-9D26E929F2BB}"/>
            </a:ext>
          </a:extLst>
        </cdr:cNvPr>
        <cdr:cNvSpPr txBox="1"/>
      </cdr:nvSpPr>
      <cdr:spPr>
        <a:xfrm xmlns:a="http://schemas.openxmlformats.org/drawingml/2006/main">
          <a:off x="5325241" y="1561079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ko-KR" altLang="en-US" sz="2400"/>
            <a:t> 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0.65517</cdr:x>
      <cdr:y>0.28809</cdr:y>
    </cdr:from>
    <cdr:to>
      <cdr:x>0.76767</cdr:x>
      <cdr:y>0.45684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7A2720A-DA2B-A88B-8E47-9D26E929F2BB}"/>
            </a:ext>
          </a:extLst>
        </cdr:cNvPr>
        <cdr:cNvSpPr txBox="1"/>
      </cdr:nvSpPr>
      <cdr:spPr>
        <a:xfrm xmlns:a="http://schemas.openxmlformats.org/drawingml/2006/main">
          <a:off x="5325241" y="1561079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ko-KR" altLang="en-US" sz="2400"/>
            <a:t> </a:t>
          </a:r>
        </a:p>
      </cdr:txBody>
    </cdr:sp>
  </cdr:relSizeAnchor>
  <cdr:relSizeAnchor xmlns:cdr="http://schemas.openxmlformats.org/drawingml/2006/chartDrawing">
    <cdr:from>
      <cdr:x>0.56772</cdr:x>
      <cdr:y>0.21161</cdr:y>
    </cdr:from>
    <cdr:to>
      <cdr:x>0.67911</cdr:x>
      <cdr:y>0.54657</cdr:y>
    </cdr:to>
    <cdr:sp macro="" textlink="">
      <cdr:nvSpPr>
        <cdr:cNvPr id="3" name="TextBox 13">
          <a:extLst xmlns:a="http://schemas.openxmlformats.org/drawingml/2006/main">
            <a:ext uri="{FF2B5EF4-FFF2-40B4-BE49-F238E27FC236}">
              <a16:creationId xmlns:a16="http://schemas.microsoft.com/office/drawing/2014/main" id="{9EAF6AF3-F085-30DC-88CF-CABDCF68002B}"/>
            </a:ext>
          </a:extLst>
        </cdr:cNvPr>
        <cdr:cNvSpPr txBox="1"/>
      </cdr:nvSpPr>
      <cdr:spPr>
        <a:xfrm xmlns:a="http://schemas.openxmlformats.org/drawingml/2006/main" rot="3996595">
          <a:off x="3891085" y="1060824"/>
          <a:ext cx="1295610" cy="81098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spcFirstLastPara="1" wrap="none" numCol="1" rtlCol="0">
          <a:prstTxWarp prst="textArchUp">
            <a:avLst/>
          </a:prstTxWarp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3600" dirty="0"/>
            <a:t>카카오 맵 </a:t>
          </a:r>
          <a:r>
            <a:rPr lang="en-US" altLang="ko-KR" sz="3600" dirty="0"/>
            <a:t>API</a:t>
          </a:r>
          <a:r>
            <a:rPr lang="ko-KR" altLang="en-US" sz="3600" dirty="0"/>
            <a:t> </a:t>
          </a:r>
        </a:p>
      </cdr:txBody>
    </cdr:sp>
  </cdr:relSizeAnchor>
  <cdr:relSizeAnchor xmlns:cdr="http://schemas.openxmlformats.org/drawingml/2006/chartDrawing">
    <cdr:from>
      <cdr:x>0.4372</cdr:x>
      <cdr:y>0.80194</cdr:y>
    </cdr:from>
    <cdr:to>
      <cdr:x>0.5628</cdr:x>
      <cdr:y>0.93722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1545139E-DD72-39C1-3319-8920FBAE002C}"/>
            </a:ext>
          </a:extLst>
        </cdr:cNvPr>
        <cdr:cNvSpPr txBox="1"/>
      </cdr:nvSpPr>
      <cdr:spPr>
        <a:xfrm xmlns:a="http://schemas.openxmlformats.org/drawingml/2006/main">
          <a:off x="3183114" y="3101887"/>
          <a:ext cx="914400" cy="5232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ko-KR" sz="2400"/>
            <a:t>WEB</a:t>
          </a:r>
          <a:endParaRPr lang="ko-KR" altLang="en-US" sz="240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0.65517</cdr:x>
      <cdr:y>0.28809</cdr:y>
    </cdr:from>
    <cdr:to>
      <cdr:x>0.76767</cdr:x>
      <cdr:y>0.45684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7A2720A-DA2B-A88B-8E47-9D26E929F2BB}"/>
            </a:ext>
          </a:extLst>
        </cdr:cNvPr>
        <cdr:cNvSpPr txBox="1"/>
      </cdr:nvSpPr>
      <cdr:spPr>
        <a:xfrm xmlns:a="http://schemas.openxmlformats.org/drawingml/2006/main">
          <a:off x="5325241" y="1561079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ko-KR" altLang="en-US" sz="2400"/>
            <a:t> 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B6366-94FC-4BC9-8D5F-3BCB565B8E75}" type="datetimeFigureOut">
              <a:rPr lang="ko-KR" altLang="en-US" smtClean="0"/>
              <a:t>2023. 6. 25.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EE0FF-B6B4-4766-B960-FE0374FB5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5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33B-AD84-446B-916B-3DA477FE5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9AD1B-7906-4AD3-89ED-26DB82E63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EAE89-CC2C-478B-A740-00445345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F291-A6D6-489A-88BC-B5995E2A3E66}" type="datetime1">
              <a:rPr lang="ko-KR" altLang="en-US" smtClean="0"/>
              <a:t>2023. 6. 25.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A4CB-1270-4535-AFA6-B1B96319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2C28-6EE3-478A-85D2-F4D0E887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5" y="6356349"/>
            <a:ext cx="274320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99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A5E68-18B1-4356-B5F2-F9752CAE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B460C-92BD-462F-9674-8501E6EC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AA2AA-1AB4-4EDF-8B80-0F1F652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7F7DD-FD11-44E6-A782-D4C3F661AE4C}" type="datetime1">
              <a:rPr lang="ko-KR" altLang="en-US" smtClean="0"/>
              <a:t>2023. 6. 25.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573A-FC4D-4D7E-B17E-9800CA20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C0F44-4F41-49A3-BBE7-72F2B31B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9F183-9155-436A-91E9-CA8FD008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65BAB-1821-4E2C-9984-8BB8DC88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5346-628F-4386-8818-EF887D65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26095-B781-449E-905F-CE2DCD0FCAEA}" type="datetime1">
              <a:rPr lang="ko-KR" altLang="en-US" smtClean="0"/>
              <a:t>2023. 6. 25.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01C3-C19F-4921-A618-A4693A5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330D-1203-47F2-B2BC-DFC236F3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5CBF-E128-4513-A30E-48BF8F5C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18A5-E168-4A8D-9FA9-A78C0BA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119D-8416-4900-9AEF-926BB1DF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8588D-FBC2-4052-8941-5D979760E54E}" type="datetime1">
              <a:rPr lang="ko-KR" altLang="en-US" smtClean="0"/>
              <a:t>2023. 6. 25.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6D97-7979-4CDB-8FD1-A0674CE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611B-6361-4658-91FF-F7AC780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DCA1-4764-4186-9200-FD6CFE22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469A-A083-494C-B8B4-647F2FA0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20C-EB1C-44C1-AC53-BDEDDDA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4EC20-818D-449D-85F6-7E12016A7B07}" type="datetime1">
              <a:rPr lang="ko-KR" altLang="en-US" smtClean="0"/>
              <a:t>2023. 6. 25.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A0E7F-6AB1-472C-BADB-DB41B35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793C6-48A6-4C87-88FE-F9E0D262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07F06-6AEA-42DE-AD4F-5D385896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869E9-4A4F-4A2C-907C-39319F51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1B5CC-305B-47FE-92B7-1746A5F1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21858-D8CC-4118-AE67-296BF18B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23A3D-8380-455E-BDA8-DB84D9921129}" type="datetime1">
              <a:rPr lang="ko-KR" altLang="en-US" smtClean="0"/>
              <a:t>2023. 6. 25.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B9235-93CD-4304-B6F6-7B00D912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32C02-B47D-4CF8-8395-FED8407D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6283-97E5-45A8-9E71-D34C0D0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8421-70EE-4231-B88A-B329C3B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93C7-11B6-4797-9AA6-64AB5DBD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BC2D0-8B82-45A3-BA58-9832E3E8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8563D-DC65-47CB-B830-AEC0DEFDC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F7544-5BDD-4E4A-99E0-72532155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FEF5-1D58-423C-862A-B47B0B9AC7DC}" type="datetime1">
              <a:rPr lang="ko-KR" altLang="en-US" smtClean="0"/>
              <a:t>2023. 6. 25.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C6538-2F6C-44AB-8FFB-27E717F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081176-008C-4372-A13D-A4FBCA83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B38DF-93C1-4AD8-A683-0DBFBC5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2390-67DF-42AA-A3D7-4D711CA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6906-02DF-4F48-89F3-15DC68D813EB}" type="datetime1">
              <a:rPr lang="ko-KR" altLang="en-US" smtClean="0"/>
              <a:t>2023. 6. 25.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E6ACB-FF99-41E0-BE62-AC5A5D1B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E92C9E-2F2C-429E-B78E-3FF04BF5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BC100-B8D2-4C5F-84B0-1A0D5D33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4636-2AEB-4291-B68B-06CB5E2C0FF8}" type="datetime1">
              <a:rPr lang="ko-KR" altLang="en-US" smtClean="0"/>
              <a:t>2023. 6. 25.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BCE15-CA53-40C6-9363-44E5A0CA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85003-BDF4-46D3-80B1-2A3067CA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AD132-4872-4C7D-BDB5-8354E5D7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8C193-08B1-49AF-B6A6-99609069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89C3B-FC55-4925-AB11-FDB22BB1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6714-D1D0-4CEE-9A57-C8935BD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078BA-D82D-4A76-8FBD-BD2E294B249B}" type="datetime1">
              <a:rPr lang="ko-KR" altLang="en-US" smtClean="0"/>
              <a:t>2023. 6. 25.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359E-5A44-47AD-9813-C7A9AF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3A96B-10C7-424C-A166-6C439805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0AAD-AC3A-4686-8033-119DBA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3D88E-1D14-4422-AFC5-1BA576F15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E5327-CE3F-4A28-AE4A-C89CD55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52DFE-F8CA-4B4D-99EE-8D7CE5E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1E26-FE9B-4FA1-88E4-6ABAA4E3018F}" type="datetime1">
              <a:rPr lang="ko-KR" altLang="en-US" smtClean="0"/>
              <a:t>2023. 6. 25.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D03D7-48E0-4E0B-BE41-D10BDE7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B0405-2141-451A-A1CD-62414A5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144DB-6241-41D6-B73C-CA4B41B9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3857-BF36-437A-B200-077C67BE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17E73-B261-4EF5-9C03-F1A7CCFA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7E9CA-F342-4FC8-9A97-14075D8B61E2}" type="datetime1">
              <a:rPr lang="ko-KR" altLang="en-US" smtClean="0"/>
              <a:t>2023. 6. 25.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C168-D136-4283-A8D7-4C680D37A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5D5B2-04B1-400F-8BF3-FBB1EDB5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8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iim/api/selectAPIAcountView.do" TargetMode="External"/><Relationship Id="rId2" Type="http://schemas.openxmlformats.org/officeDocument/2006/relationships/hyperlink" Target="https://www.ajunews.com/view/20210806145122524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igdata-119.kr/goods/goodsInfo?goods_id=202305000049" TargetMode="External"/><Relationship Id="rId5" Type="http://schemas.openxmlformats.org/officeDocument/2006/relationships/hyperlink" Target="https://www.data.go.kr/data/15048243/fileData.do" TargetMode="External"/><Relationship Id="rId4" Type="http://schemas.openxmlformats.org/officeDocument/2006/relationships/hyperlink" Target="https://www.data.go.kr/data/15048242/fileData.d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7" y="1476375"/>
            <a:ext cx="5572125" cy="3905250"/>
          </a:xfrm>
          <a:prstGeom prst="rect">
            <a:avLst/>
          </a:prstGeom>
          <a:solidFill>
            <a:schemeClr val="accent2"/>
          </a:solidFill>
          <a:ln w="1301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3531836" y="2136338"/>
            <a:ext cx="512832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프로그래밍</a:t>
            </a:r>
            <a:endParaRPr lang="en-US" altLang="ko-KR" sz="5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b="1" i="0" u="none" strike="noStrike" dirty="0" err="1">
                <a:solidFill>
                  <a:schemeClr val="bg1"/>
                </a:solidFill>
                <a:effectLst/>
              </a:rPr>
              <a:t>공공데이터</a:t>
            </a:r>
            <a:r>
              <a:rPr lang="ko-KR" altLang="en-US" sz="2400" b="1" i="0" u="none" strike="noStrike" dirty="0">
                <a:solidFill>
                  <a:schemeClr val="bg1"/>
                </a:solidFill>
                <a:effectLst/>
              </a:rPr>
              <a:t> 기반 화재위험지수 지도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E5309-4A29-4CBE-B694-B651066D4DBE}"/>
              </a:ext>
            </a:extLst>
          </p:cNvPr>
          <p:cNvSpPr txBox="1"/>
          <p:nvPr/>
        </p:nvSpPr>
        <p:spPr>
          <a:xfrm>
            <a:off x="5705508" y="4087683"/>
            <a:ext cx="7809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61A9A4-2B4E-3B60-12B0-FEBD1FE54881}"/>
              </a:ext>
            </a:extLst>
          </p:cNvPr>
          <p:cNvSpPr txBox="1"/>
          <p:nvPr/>
        </p:nvSpPr>
        <p:spPr>
          <a:xfrm>
            <a:off x="9464431" y="5202166"/>
            <a:ext cx="27275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201930301 </a:t>
            </a:r>
            <a:r>
              <a:rPr lang="ko-KR" altLang="en-US" dirty="0">
                <a:solidFill>
                  <a:schemeClr val="bg1"/>
                </a:solidFill>
              </a:rPr>
              <a:t>이지훈 </a:t>
            </a:r>
            <a:r>
              <a:rPr lang="en-US" altLang="ko-KR" dirty="0">
                <a:solidFill>
                  <a:schemeClr val="bg1"/>
                </a:solidFill>
              </a:rPr>
              <a:t>202111679 </a:t>
            </a:r>
            <a:r>
              <a:rPr lang="ko-KR" altLang="en-US" dirty="0" err="1">
                <a:solidFill>
                  <a:schemeClr val="bg1"/>
                </a:solidFill>
              </a:rPr>
              <a:t>김화섭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202012353 </a:t>
            </a:r>
            <a:r>
              <a:rPr lang="ko-KR" altLang="en-US" dirty="0">
                <a:solidFill>
                  <a:schemeClr val="bg1"/>
                </a:solidFill>
              </a:rPr>
              <a:t>임재진 </a:t>
            </a:r>
            <a:r>
              <a:rPr lang="en-US" altLang="ko-KR" dirty="0">
                <a:solidFill>
                  <a:schemeClr val="bg1"/>
                </a:solidFill>
              </a:rPr>
              <a:t>201910934 </a:t>
            </a:r>
            <a:r>
              <a:rPr lang="ko-KR" altLang="en-US" dirty="0" err="1">
                <a:solidFill>
                  <a:schemeClr val="bg1"/>
                </a:solidFill>
              </a:rPr>
              <a:t>전준휘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DA9E9B-FD6F-977C-CECE-5CC31818E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87AD-0CCF-4C2F-9EA8-A1843A6531D7}" type="slidenum">
              <a:rPr lang="ko-KR" altLang="en-US" sz="100" smtClean="0"/>
              <a:t>1</a:t>
            </a:fld>
            <a:endParaRPr lang="ko-KR" altLang="en-US" sz="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64FA4-64AE-A24A-8159-A443DDB51E78}"/>
              </a:ext>
            </a:extLst>
          </p:cNvPr>
          <p:cNvSpPr txBox="1"/>
          <p:nvPr/>
        </p:nvSpPr>
        <p:spPr>
          <a:xfrm>
            <a:off x="1381539" y="47807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5B795-4F77-4842-8786-65172E97BF01}"/>
              </a:ext>
            </a:extLst>
          </p:cNvPr>
          <p:cNvSpPr txBox="1"/>
          <p:nvPr/>
        </p:nvSpPr>
        <p:spPr>
          <a:xfrm>
            <a:off x="8051470" y="4405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7539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51C85D-9B22-49F3-897C-387544C67A87}"/>
              </a:ext>
            </a:extLst>
          </p:cNvPr>
          <p:cNvSpPr/>
          <p:nvPr/>
        </p:nvSpPr>
        <p:spPr>
          <a:xfrm>
            <a:off x="247346" y="1182279"/>
            <a:ext cx="11719054" cy="552214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6A31D-A3AF-86A9-6D67-DA6FE8EAA8C3}"/>
              </a:ext>
            </a:extLst>
          </p:cNvPr>
          <p:cNvSpPr txBox="1"/>
          <p:nvPr/>
        </p:nvSpPr>
        <p:spPr>
          <a:xfrm>
            <a:off x="778565" y="244905"/>
            <a:ext cx="27683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공공데이터</a:t>
            </a:r>
            <a:endParaRPr lang="ko-KR" altLang="en-US" sz="2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D0BE52-461E-5F96-A64A-FB1A6FA980F3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836A8-0120-CEAF-EB5C-FCC3D4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D1936-5B57-324A-B93F-EB78944F585A}"/>
              </a:ext>
            </a:extLst>
          </p:cNvPr>
          <p:cNvSpPr txBox="1"/>
          <p:nvPr/>
        </p:nvSpPr>
        <p:spPr>
          <a:xfrm>
            <a:off x="498227" y="1418722"/>
            <a:ext cx="60973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gg sans"/>
              </a:rPr>
              <a:t>소방서 위치 </a:t>
            </a:r>
            <a:r>
              <a:rPr lang="ko-KR" altLang="en-US" b="0" i="0" dirty="0" err="1">
                <a:effectLst/>
                <a:latin typeface="gg sans"/>
              </a:rPr>
              <a:t>공공데이터</a:t>
            </a:r>
            <a:r>
              <a:rPr lang="en" altLang="ko-KR" dirty="0"/>
              <a:t>https://</a:t>
            </a:r>
            <a:r>
              <a:rPr lang="en" altLang="ko-KR" dirty="0" err="1"/>
              <a:t>www.data.go.kr</a:t>
            </a:r>
            <a:r>
              <a:rPr lang="en" altLang="ko-KR" dirty="0"/>
              <a:t>/data/15048242/</a:t>
            </a:r>
            <a:r>
              <a:rPr lang="en" altLang="ko-KR" dirty="0" err="1"/>
              <a:t>fileData.do</a:t>
            </a:r>
            <a:r>
              <a:rPr lang="en" altLang="ko-KR" dirty="0"/>
              <a:t> https://</a:t>
            </a:r>
            <a:r>
              <a:rPr lang="en" altLang="ko-KR" dirty="0" err="1"/>
              <a:t>www.data.go.kr</a:t>
            </a:r>
            <a:r>
              <a:rPr lang="en" altLang="ko-KR" dirty="0"/>
              <a:t>/data/15048243/</a:t>
            </a:r>
            <a:r>
              <a:rPr lang="en" altLang="ko-KR" dirty="0" err="1"/>
              <a:t>fileData.do</a:t>
            </a:r>
            <a:endParaRPr lang="ko-KR" altLang="en-US" dirty="0"/>
          </a:p>
        </p:txBody>
      </p:sp>
      <p:pic>
        <p:nvPicPr>
          <p:cNvPr id="10" name="그림 9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08F92DC0-6DA8-FB49-B729-52A964A21D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227" y="2495631"/>
            <a:ext cx="5710416" cy="2009087"/>
          </a:xfrm>
          <a:prstGeom prst="rect">
            <a:avLst/>
          </a:prstGeom>
        </p:spPr>
      </p:pic>
      <p:pic>
        <p:nvPicPr>
          <p:cNvPr id="12" name="그림 11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A1365116-B14E-4242-A683-AD501C7480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3478" y="2512082"/>
            <a:ext cx="5322612" cy="281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28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51C85D-9B22-49F3-897C-387544C67A87}"/>
              </a:ext>
            </a:extLst>
          </p:cNvPr>
          <p:cNvSpPr/>
          <p:nvPr/>
        </p:nvSpPr>
        <p:spPr>
          <a:xfrm>
            <a:off x="247346" y="1182279"/>
            <a:ext cx="11719054" cy="552214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6A31D-A3AF-86A9-6D67-DA6FE8EAA8C3}"/>
              </a:ext>
            </a:extLst>
          </p:cNvPr>
          <p:cNvSpPr txBox="1"/>
          <p:nvPr/>
        </p:nvSpPr>
        <p:spPr>
          <a:xfrm>
            <a:off x="778565" y="244905"/>
            <a:ext cx="27683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공공데이터</a:t>
            </a:r>
            <a:endParaRPr lang="ko-KR" altLang="en-US" sz="2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D0BE52-461E-5F96-A64A-FB1A6FA980F3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836A8-0120-CEAF-EB5C-FCC3D4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D1936-5B57-324A-B93F-EB78944F585A}"/>
              </a:ext>
            </a:extLst>
          </p:cNvPr>
          <p:cNvSpPr txBox="1"/>
          <p:nvPr/>
        </p:nvSpPr>
        <p:spPr>
          <a:xfrm>
            <a:off x="498227" y="1418722"/>
            <a:ext cx="9619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gg sans"/>
              </a:rPr>
              <a:t>화재출동현황</a:t>
            </a:r>
            <a:endParaRPr lang="en-US" altLang="ko-KR" b="0" i="0" dirty="0">
              <a:effectLst/>
              <a:latin typeface="gg sans"/>
            </a:endParaRPr>
          </a:p>
          <a:p>
            <a:r>
              <a:rPr lang="en" altLang="ko-KR" dirty="0"/>
              <a:t>https://www.bigdata-119.kr/goods/</a:t>
            </a:r>
            <a:r>
              <a:rPr lang="en" altLang="ko-KR" dirty="0" err="1"/>
              <a:t>goodsInfo?goods_id</a:t>
            </a:r>
            <a:r>
              <a:rPr lang="en" altLang="ko-KR" dirty="0"/>
              <a:t>=202212000102</a:t>
            </a:r>
            <a:endParaRPr lang="ko-KR" altLang="en-US" dirty="0"/>
          </a:p>
        </p:txBody>
      </p:sp>
      <p:pic>
        <p:nvPicPr>
          <p:cNvPr id="13" name="그림 12" descr="텍스트, 스크린샷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E6323847-7759-FD40-9FEA-2C2A6E8269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19" y="2065053"/>
            <a:ext cx="7365488" cy="4385786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BB681C6-3835-B542-961F-4340ED3522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4799" y="2691397"/>
            <a:ext cx="6568495" cy="3116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880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68E5B0-44E9-4C7C-A446-1CD80BDB9A9D}"/>
              </a:ext>
            </a:extLst>
          </p:cNvPr>
          <p:cNvSpPr/>
          <p:nvPr/>
        </p:nvSpPr>
        <p:spPr>
          <a:xfrm>
            <a:off x="895325" y="1895474"/>
            <a:ext cx="10401350" cy="385762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3C349E-2AA0-4D41-84F8-869B2A6F6EBC}"/>
              </a:ext>
            </a:extLst>
          </p:cNvPr>
          <p:cNvSpPr txBox="1"/>
          <p:nvPr/>
        </p:nvSpPr>
        <p:spPr>
          <a:xfrm>
            <a:off x="2018601" y="3362621"/>
            <a:ext cx="8154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r>
              <a:rPr lang="ko-KR" altLang="en-US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5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주요코드</a:t>
            </a:r>
            <a:r>
              <a:rPr lang="ko-KR" altLang="en-US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설명 및 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1AF378-3757-2D55-493E-BDFE5CA66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766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51C85D-9B22-49F3-897C-387544C67A87}"/>
              </a:ext>
            </a:extLst>
          </p:cNvPr>
          <p:cNvSpPr/>
          <p:nvPr/>
        </p:nvSpPr>
        <p:spPr>
          <a:xfrm>
            <a:off x="247346" y="1182279"/>
            <a:ext cx="11719054" cy="552214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6A31D-A3AF-86A9-6D67-DA6FE8EAA8C3}"/>
              </a:ext>
            </a:extLst>
          </p:cNvPr>
          <p:cNvSpPr txBox="1"/>
          <p:nvPr/>
        </p:nvSpPr>
        <p:spPr>
          <a:xfrm>
            <a:off x="766689" y="268128"/>
            <a:ext cx="43159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주요코드</a:t>
            </a:r>
            <a:r>
              <a:rPr lang="ko-KR" altLang="en-US" sz="2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설명 및 구조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D0BE52-461E-5F96-A64A-FB1A6FA980F3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836A8-0120-CEAF-EB5C-FCC3D4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012E0-4BD1-A243-A143-C19AA536F3C5}"/>
              </a:ext>
            </a:extLst>
          </p:cNvPr>
          <p:cNvSpPr txBox="1"/>
          <p:nvPr/>
        </p:nvSpPr>
        <p:spPr>
          <a:xfrm>
            <a:off x="417245" y="1296828"/>
            <a:ext cx="263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건물별</a:t>
            </a:r>
            <a:r>
              <a:rPr kumimoji="1" lang="ko-KR" altLang="en-US" sz="1400" dirty="0"/>
              <a:t> 화재 위험 점수</a:t>
            </a:r>
            <a:endParaRPr kumimoji="1" lang="ko-Kore-KR" altLang="en-US" sz="1400" dirty="0"/>
          </a:p>
        </p:txBody>
      </p:sp>
      <p:pic>
        <p:nvPicPr>
          <p:cNvPr id="11" name="그림 10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F8D8A667-9488-BE43-9140-80D34BC3D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88" y="1604605"/>
            <a:ext cx="6173138" cy="32721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5EA11E-CFF0-034A-AE50-DFF4D3008544}"/>
              </a:ext>
            </a:extLst>
          </p:cNvPr>
          <p:cNvSpPr txBox="1"/>
          <p:nvPr/>
        </p:nvSpPr>
        <p:spPr>
          <a:xfrm>
            <a:off x="766689" y="2437045"/>
            <a:ext cx="1943585" cy="880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4C6E6CA-0DAC-6F42-BAFB-39B16748916F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710274" y="2877461"/>
            <a:ext cx="295042" cy="58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90BF1FA-8BBA-6441-8874-5F83462BE49B}"/>
              </a:ext>
            </a:extLst>
          </p:cNvPr>
          <p:cNvSpPr txBox="1"/>
          <p:nvPr/>
        </p:nvSpPr>
        <p:spPr>
          <a:xfrm>
            <a:off x="3005316" y="2729408"/>
            <a:ext cx="1582601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Söhne"/>
              </a:rPr>
              <a:t>가중치 정의 변수</a:t>
            </a:r>
            <a:endParaRPr kumimoji="1" lang="ko-Kore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F372DD-1859-D54B-A6BA-248DC8F29149}"/>
              </a:ext>
            </a:extLst>
          </p:cNvPr>
          <p:cNvSpPr txBox="1"/>
          <p:nvPr/>
        </p:nvSpPr>
        <p:spPr>
          <a:xfrm>
            <a:off x="796458" y="1959240"/>
            <a:ext cx="5788825" cy="411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4DFA2F23-7F39-C643-A78C-026D31EC9C75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5216579" y="2409254"/>
            <a:ext cx="298498" cy="6811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BC5C380-24EA-FF4B-BE03-0337CE75D56A}"/>
              </a:ext>
            </a:extLst>
          </p:cNvPr>
          <p:cNvSpPr txBox="1"/>
          <p:nvPr/>
        </p:nvSpPr>
        <p:spPr>
          <a:xfrm>
            <a:off x="4501017" y="3090446"/>
            <a:ext cx="2028119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건물점수</a:t>
            </a:r>
            <a:r>
              <a:rPr kumimoji="1" lang="ko-KR" altLang="en-US" sz="1400" dirty="0"/>
              <a:t> 변수 초기화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건물 </a:t>
            </a:r>
            <a:r>
              <a:rPr kumimoji="1" lang="ko-KR" altLang="en-US" sz="1400" dirty="0" err="1"/>
              <a:t>도후도</a:t>
            </a:r>
            <a:r>
              <a:rPr kumimoji="1" lang="ko-KR" altLang="en-US" sz="1400" dirty="0"/>
              <a:t> 계산 변수</a:t>
            </a:r>
            <a:endParaRPr kumimoji="1" lang="en-US" altLang="ko-KR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290B48-431C-0A49-97B3-5138B208E3F2}"/>
              </a:ext>
            </a:extLst>
          </p:cNvPr>
          <p:cNvSpPr txBox="1"/>
          <p:nvPr/>
        </p:nvSpPr>
        <p:spPr>
          <a:xfrm>
            <a:off x="796458" y="3350856"/>
            <a:ext cx="2604468" cy="1453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B7D68CE3-88CE-6743-8689-B88DCA34C672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3400926" y="4035992"/>
            <a:ext cx="626484" cy="1308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CCDAD90-C5F1-5945-A085-71ECB9206797}"/>
              </a:ext>
            </a:extLst>
          </p:cNvPr>
          <p:cNvSpPr txBox="1"/>
          <p:nvPr/>
        </p:nvSpPr>
        <p:spPr>
          <a:xfrm>
            <a:off x="4027410" y="3882103"/>
            <a:ext cx="2124737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건물</a:t>
            </a:r>
            <a:r>
              <a:rPr kumimoji="1" lang="ko-KR" altLang="en-US" sz="1400" dirty="0"/>
              <a:t> 노후도 점수 계산</a:t>
            </a:r>
            <a:endParaRPr kumimoji="1" lang="ko-Kore-KR" altLang="en-US" sz="1400" dirty="0"/>
          </a:p>
        </p:txBody>
      </p:sp>
      <p:pic>
        <p:nvPicPr>
          <p:cNvPr id="51" name="그림 50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ED2366A-223D-A949-B5F8-89B903E98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53" y="1317535"/>
            <a:ext cx="3137710" cy="535806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F86CA76-6E90-B04D-B3FC-8057CC5BD920}"/>
              </a:ext>
            </a:extLst>
          </p:cNvPr>
          <p:cNvSpPr txBox="1"/>
          <p:nvPr/>
        </p:nvSpPr>
        <p:spPr>
          <a:xfrm>
            <a:off x="6947135" y="1359100"/>
            <a:ext cx="2914504" cy="5129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232A5D0A-B85A-6D4A-9E9A-A459FA5A243E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 flipV="1">
            <a:off x="9861639" y="3809380"/>
            <a:ext cx="293257" cy="1146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124A706-6BF0-944E-8C2B-084B1B7C94CC}"/>
              </a:ext>
            </a:extLst>
          </p:cNvPr>
          <p:cNvSpPr txBox="1"/>
          <p:nvPr/>
        </p:nvSpPr>
        <p:spPr>
          <a:xfrm>
            <a:off x="10154896" y="3655491"/>
            <a:ext cx="1789758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Söhne"/>
              </a:rPr>
              <a:t>건물 주 용도별 점수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86165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51C85D-9B22-49F3-897C-387544C67A87}"/>
              </a:ext>
            </a:extLst>
          </p:cNvPr>
          <p:cNvSpPr/>
          <p:nvPr/>
        </p:nvSpPr>
        <p:spPr>
          <a:xfrm>
            <a:off x="247346" y="1182279"/>
            <a:ext cx="11719054" cy="552214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6A31D-A3AF-86A9-6D67-DA6FE8EAA8C3}"/>
              </a:ext>
            </a:extLst>
          </p:cNvPr>
          <p:cNvSpPr txBox="1"/>
          <p:nvPr/>
        </p:nvSpPr>
        <p:spPr>
          <a:xfrm>
            <a:off x="766689" y="268128"/>
            <a:ext cx="43159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주요코드</a:t>
            </a:r>
            <a:r>
              <a:rPr lang="ko-KR" altLang="en-US" sz="2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설명 및 구조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D0BE52-461E-5F96-A64A-FB1A6FA980F3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836A8-0120-CEAF-EB5C-FCC3D4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012E0-4BD1-A243-A143-C19AA536F3C5}"/>
              </a:ext>
            </a:extLst>
          </p:cNvPr>
          <p:cNvSpPr txBox="1"/>
          <p:nvPr/>
        </p:nvSpPr>
        <p:spPr>
          <a:xfrm>
            <a:off x="417245" y="1296828"/>
            <a:ext cx="263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건물별</a:t>
            </a:r>
            <a:r>
              <a:rPr kumimoji="1" lang="ko-KR" altLang="en-US" sz="1400" dirty="0"/>
              <a:t> 화재 위험 점수</a:t>
            </a:r>
            <a:endParaRPr kumimoji="1" lang="ko-Kore-KR" altLang="en-US" sz="1400" dirty="0"/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56DE39B-C270-754C-97A4-0F2C206FE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483" y="1214980"/>
            <a:ext cx="2743200" cy="5323931"/>
          </a:xfrm>
          <a:prstGeom prst="rect">
            <a:avLst/>
          </a:prstGeom>
        </p:spPr>
      </p:pic>
      <p:pic>
        <p:nvPicPr>
          <p:cNvPr id="13" name="그림 1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1BB8DAA6-5155-3249-BD7C-82A4BD153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08" y="1677028"/>
            <a:ext cx="6097384" cy="45326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6B5DF9-8BA4-EE4F-9575-078241E303F5}"/>
              </a:ext>
            </a:extLst>
          </p:cNvPr>
          <p:cNvSpPr txBox="1"/>
          <p:nvPr/>
        </p:nvSpPr>
        <p:spPr>
          <a:xfrm>
            <a:off x="637215" y="1708768"/>
            <a:ext cx="5971077" cy="2339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21B28428-9709-A246-9A7F-E0A27C51721C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6608292" y="2878412"/>
            <a:ext cx="238893" cy="2405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C0CAD7-F1DB-8243-9340-EACD08533F23}"/>
              </a:ext>
            </a:extLst>
          </p:cNvPr>
          <p:cNvSpPr txBox="1"/>
          <p:nvPr/>
        </p:nvSpPr>
        <p:spPr>
          <a:xfrm>
            <a:off x="6847185" y="1241490"/>
            <a:ext cx="1823573" cy="37548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1400" b="0" i="0" dirty="0" err="1">
                <a:effectLst/>
                <a:latin typeface="Söhne"/>
              </a:rPr>
              <a:t>geolib.getDistance</a:t>
            </a:r>
            <a:r>
              <a:rPr lang="en" altLang="ko-Kore-KR" sz="1400" b="0" i="0" dirty="0">
                <a:effectLst/>
                <a:latin typeface="Söhne"/>
              </a:rPr>
              <a:t>() </a:t>
            </a:r>
            <a:r>
              <a:rPr lang="ko-KR" altLang="en-US" sz="1400" b="0" i="0" dirty="0">
                <a:effectLst/>
                <a:latin typeface="Söhne"/>
              </a:rPr>
              <a:t>함수를 사용하여 건물과 소방서 사이의 거리를 위도</a:t>
            </a:r>
            <a:r>
              <a:rPr lang="en-US" altLang="ko-KR" sz="1400" b="0" i="0" dirty="0">
                <a:effectLst/>
                <a:latin typeface="Söhne"/>
              </a:rPr>
              <a:t>(</a:t>
            </a:r>
            <a:r>
              <a:rPr lang="en" altLang="ko-Kore-KR" sz="1400" b="0" i="0" dirty="0">
                <a:effectLst/>
                <a:latin typeface="Söhne"/>
              </a:rPr>
              <a:t>latitude)</a:t>
            </a:r>
            <a:r>
              <a:rPr lang="ko-KR" altLang="en-US" sz="1400" b="0" i="0" dirty="0">
                <a:effectLst/>
                <a:latin typeface="Söhne"/>
              </a:rPr>
              <a:t>와 경도</a:t>
            </a:r>
            <a:r>
              <a:rPr lang="en-US" altLang="ko-KR" sz="1400" b="0" i="0" dirty="0">
                <a:effectLst/>
                <a:latin typeface="Söhne"/>
              </a:rPr>
              <a:t>(</a:t>
            </a:r>
            <a:r>
              <a:rPr lang="en" altLang="ko-Kore-KR" sz="1400" b="0" i="0" dirty="0">
                <a:effectLst/>
                <a:latin typeface="Söhne"/>
              </a:rPr>
              <a:t>longitude)</a:t>
            </a:r>
            <a:r>
              <a:rPr lang="ko-KR" altLang="en-US" sz="1400" b="0" i="0" dirty="0" err="1">
                <a:effectLst/>
                <a:latin typeface="Söhne"/>
              </a:rPr>
              <a:t>를</a:t>
            </a:r>
            <a:r>
              <a:rPr lang="ko-KR" altLang="en-US" sz="1400" b="0" i="0" dirty="0">
                <a:effectLst/>
                <a:latin typeface="Söhne"/>
              </a:rPr>
              <a:t> 기준으로 계산</a:t>
            </a:r>
            <a:endParaRPr lang="en-US" altLang="ko-KR" sz="1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Söhne"/>
              </a:rPr>
              <a:t>만약 현재 확인 중인 소방서와의 거리가 현재까지 확인된 가장 가까운 소방서와의 거리보다 작다면</a:t>
            </a:r>
            <a:r>
              <a:rPr lang="en-US" altLang="ko-KR" sz="1400" b="0" i="0" dirty="0">
                <a:effectLst/>
                <a:latin typeface="Söhne"/>
              </a:rPr>
              <a:t>, </a:t>
            </a:r>
            <a:r>
              <a:rPr lang="en" altLang="ko-Kore-KR" sz="1400" b="0" i="0" dirty="0" err="1">
                <a:effectLst/>
                <a:latin typeface="Söhne"/>
              </a:rPr>
              <a:t>nearestFireStationDistance</a:t>
            </a:r>
            <a:r>
              <a:rPr lang="en" altLang="ko-Kore-KR" sz="1400" b="0" i="0" dirty="0">
                <a:effectLst/>
                <a:latin typeface="Söhne"/>
              </a:rPr>
              <a:t> </a:t>
            </a:r>
            <a:r>
              <a:rPr lang="ko-KR" altLang="en-US" sz="1400" b="0" i="0" dirty="0">
                <a:effectLst/>
                <a:latin typeface="Söhne"/>
              </a:rPr>
              <a:t>변수와 </a:t>
            </a:r>
            <a:r>
              <a:rPr lang="en" altLang="ko-Kore-KR" sz="1400" b="0" i="0" dirty="0" err="1">
                <a:effectLst/>
                <a:latin typeface="Söhne"/>
              </a:rPr>
              <a:t>nearestFireStation</a:t>
            </a:r>
            <a:r>
              <a:rPr lang="en" altLang="ko-Kore-KR" sz="1400" b="0" i="0" dirty="0">
                <a:effectLst/>
                <a:latin typeface="Söhne"/>
              </a:rPr>
              <a:t> </a:t>
            </a:r>
            <a:r>
              <a:rPr lang="ko-KR" altLang="en-US" sz="1400" b="0" i="0" dirty="0">
                <a:effectLst/>
                <a:latin typeface="Söhne"/>
              </a:rPr>
              <a:t>변수를 갱신함으로써 가장 가까운 소방서를 찾음</a:t>
            </a:r>
            <a:endParaRPr lang="en-US" altLang="ko-KR" sz="1400" b="0" i="0" dirty="0">
              <a:effectLst/>
              <a:latin typeface="Söhn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3C691B-CD2C-784F-9809-58EC0E29F680}"/>
              </a:ext>
            </a:extLst>
          </p:cNvPr>
          <p:cNvSpPr txBox="1"/>
          <p:nvPr/>
        </p:nvSpPr>
        <p:spPr>
          <a:xfrm>
            <a:off x="637215" y="4759696"/>
            <a:ext cx="3751868" cy="1449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D5CEFC1-7F6C-D640-873D-10DF5117ADBC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4389083" y="5484684"/>
            <a:ext cx="423983" cy="3314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D4E211-500E-6945-8E44-99C665901DAC}"/>
              </a:ext>
            </a:extLst>
          </p:cNvPr>
          <p:cNvSpPr txBox="1"/>
          <p:nvPr/>
        </p:nvSpPr>
        <p:spPr>
          <a:xfrm>
            <a:off x="4813066" y="5662205"/>
            <a:ext cx="2587614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최종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건물별</a:t>
            </a:r>
            <a:r>
              <a:rPr kumimoji="1" lang="ko-KR" altLang="en-US" sz="1400" dirty="0"/>
              <a:t> 소방서 거리 점수</a:t>
            </a:r>
            <a:endParaRPr kumimoji="1" lang="ko-Kore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84BFB7-2444-4549-9A35-7C65A5A66907}"/>
              </a:ext>
            </a:extLst>
          </p:cNvPr>
          <p:cNvSpPr txBox="1"/>
          <p:nvPr/>
        </p:nvSpPr>
        <p:spPr>
          <a:xfrm>
            <a:off x="8887883" y="1257249"/>
            <a:ext cx="2526075" cy="5281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98718136-8BFE-6447-A1DC-A335BA49F3E0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11413958" y="2138904"/>
            <a:ext cx="336884" cy="17591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5674307-2471-3E46-8B13-C46724BE7352}"/>
              </a:ext>
            </a:extLst>
          </p:cNvPr>
          <p:cNvSpPr txBox="1"/>
          <p:nvPr/>
        </p:nvSpPr>
        <p:spPr>
          <a:xfrm>
            <a:off x="10307053" y="1831127"/>
            <a:ext cx="1996760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건물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구조별</a:t>
            </a:r>
            <a:r>
              <a:rPr kumimoji="1" lang="ko-KR" altLang="en-US" sz="1400" dirty="0"/>
              <a:t> 점수 계산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98279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51C85D-9B22-49F3-897C-387544C67A87}"/>
              </a:ext>
            </a:extLst>
          </p:cNvPr>
          <p:cNvSpPr/>
          <p:nvPr/>
        </p:nvSpPr>
        <p:spPr>
          <a:xfrm>
            <a:off x="237407" y="1182279"/>
            <a:ext cx="11719054" cy="552214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6A31D-A3AF-86A9-6D67-DA6FE8EAA8C3}"/>
              </a:ext>
            </a:extLst>
          </p:cNvPr>
          <p:cNvSpPr txBox="1"/>
          <p:nvPr/>
        </p:nvSpPr>
        <p:spPr>
          <a:xfrm>
            <a:off x="766689" y="268128"/>
            <a:ext cx="43159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주요코드</a:t>
            </a:r>
            <a:r>
              <a:rPr lang="ko-KR" altLang="en-US" sz="2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설명 및 구조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836A8-0120-CEAF-EB5C-FCC3D4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012E0-4BD1-A243-A143-C19AA536F3C5}"/>
              </a:ext>
            </a:extLst>
          </p:cNvPr>
          <p:cNvSpPr txBox="1"/>
          <p:nvPr/>
        </p:nvSpPr>
        <p:spPr>
          <a:xfrm>
            <a:off x="417245" y="1296828"/>
            <a:ext cx="263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건물별</a:t>
            </a:r>
            <a:r>
              <a:rPr kumimoji="1" lang="ko-KR" altLang="en-US" sz="1400" dirty="0"/>
              <a:t> 화재 위험 점수</a:t>
            </a:r>
            <a:endParaRPr kumimoji="1" lang="ko-Kore-KR" altLang="en-US" sz="1400" dirty="0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21B28428-9709-A246-9A7F-E0A27C51721C}"/>
              </a:ext>
            </a:extLst>
          </p:cNvPr>
          <p:cNvCxnSpPr>
            <a:cxnSpLocks/>
            <a:stCxn id="23" idx="3"/>
            <a:endCxn id="19" idx="1"/>
          </p:cNvCxnSpPr>
          <p:nvPr/>
        </p:nvCxnSpPr>
        <p:spPr>
          <a:xfrm flipV="1">
            <a:off x="3787970" y="1755120"/>
            <a:ext cx="299829" cy="11446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C0CAD7-F1DB-8243-9340-EACD08533F23}"/>
              </a:ext>
            </a:extLst>
          </p:cNvPr>
          <p:cNvSpPr txBox="1"/>
          <p:nvPr/>
        </p:nvSpPr>
        <p:spPr>
          <a:xfrm>
            <a:off x="4087799" y="1385788"/>
            <a:ext cx="1569614" cy="738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최종적으로</a:t>
            </a:r>
            <a:r>
              <a:rPr kumimoji="1" lang="ko-KR" altLang="en-US" sz="1400" dirty="0"/>
              <a:t> 나오는 화재위험 점수를 분류</a:t>
            </a:r>
            <a:endParaRPr kumimoji="1" lang="ko-Kore-KR" altLang="en-US" sz="1400" dirty="0"/>
          </a:p>
        </p:txBody>
      </p:sp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B7137AC-5609-F845-854A-DC25FAF06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3" y="1640429"/>
            <a:ext cx="3326139" cy="26508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F05C17-C4AF-E943-9C0A-2ACD40EF6C1B}"/>
              </a:ext>
            </a:extLst>
          </p:cNvPr>
          <p:cNvSpPr txBox="1"/>
          <p:nvPr/>
        </p:nvSpPr>
        <p:spPr>
          <a:xfrm>
            <a:off x="637216" y="1708768"/>
            <a:ext cx="3150754" cy="2381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7DC8FA4-50AB-CB4C-9CFA-5DF295B34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2" y="4344530"/>
            <a:ext cx="5358886" cy="2292571"/>
          </a:xfrm>
          <a:prstGeom prst="rect">
            <a:avLst/>
          </a:prstGeom>
        </p:spPr>
      </p:pic>
      <p:pic>
        <p:nvPicPr>
          <p:cNvPr id="21" name="그림 20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C54B2FBF-5FF5-364B-B38F-560141D40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24" y="1640429"/>
            <a:ext cx="5980034" cy="47707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4F9A74E-DDAD-8C42-AF6F-5C5AF2617E81}"/>
              </a:ext>
            </a:extLst>
          </p:cNvPr>
          <p:cNvSpPr txBox="1"/>
          <p:nvPr/>
        </p:nvSpPr>
        <p:spPr>
          <a:xfrm>
            <a:off x="504503" y="4420584"/>
            <a:ext cx="5062108" cy="1498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22F012E7-62FD-5642-A82F-9A497898AD1B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flipV="1">
            <a:off x="3035557" y="3875294"/>
            <a:ext cx="1837049" cy="545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57BD1C9-DE4B-9643-BE3E-8DFE6CC0C9DF}"/>
              </a:ext>
            </a:extLst>
          </p:cNvPr>
          <p:cNvSpPr txBox="1"/>
          <p:nvPr/>
        </p:nvSpPr>
        <p:spPr>
          <a:xfrm>
            <a:off x="4087799" y="3136630"/>
            <a:ext cx="1569614" cy="738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최종</a:t>
            </a:r>
            <a:r>
              <a:rPr kumimoji="1" lang="ko-KR" altLang="en-US" sz="1400" dirty="0"/>
              <a:t> 점수를 활용해서 건물 데이터를 지도에 로드</a:t>
            </a:r>
            <a:endParaRPr kumimoji="1" lang="ko-Kore-KR" alt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506D84-768B-5B4A-835A-9E1798772399}"/>
              </a:ext>
            </a:extLst>
          </p:cNvPr>
          <p:cNvSpPr txBox="1"/>
          <p:nvPr/>
        </p:nvSpPr>
        <p:spPr>
          <a:xfrm>
            <a:off x="6152881" y="2721615"/>
            <a:ext cx="5675704" cy="2002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24FC31-D54B-C34B-8FFE-857306DA29FC}"/>
              </a:ext>
            </a:extLst>
          </p:cNvPr>
          <p:cNvSpPr txBox="1"/>
          <p:nvPr/>
        </p:nvSpPr>
        <p:spPr>
          <a:xfrm>
            <a:off x="9207064" y="3948097"/>
            <a:ext cx="2668694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1400" dirty="0" err="1"/>
              <a:t>마커를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클릭했을때</a:t>
            </a:r>
            <a:r>
              <a:rPr kumimoji="1" lang="ko-KR" altLang="en-US" sz="1400" dirty="0"/>
              <a:t> 건물 정보가 나오는 함수</a:t>
            </a:r>
            <a:endParaRPr kumimoji="1" lang="ko-Kore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9107C4-A681-C748-8DCE-11F83AB4D183}"/>
              </a:ext>
            </a:extLst>
          </p:cNvPr>
          <p:cNvSpPr txBox="1"/>
          <p:nvPr/>
        </p:nvSpPr>
        <p:spPr>
          <a:xfrm>
            <a:off x="5918420" y="4885508"/>
            <a:ext cx="5094485" cy="1470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2953811-A0FE-3743-867E-F3C13175AE33}"/>
              </a:ext>
            </a:extLst>
          </p:cNvPr>
          <p:cNvSpPr txBox="1"/>
          <p:nvPr/>
        </p:nvSpPr>
        <p:spPr>
          <a:xfrm>
            <a:off x="9454622" y="5467040"/>
            <a:ext cx="1558283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등급별 </a:t>
            </a:r>
            <a:r>
              <a:rPr kumimoji="1" lang="ko-KR" altLang="en-US" sz="1400" dirty="0" err="1"/>
              <a:t>마커</a:t>
            </a:r>
            <a:r>
              <a:rPr kumimoji="1" lang="ko-KR" altLang="en-US" sz="1400" dirty="0"/>
              <a:t> 생성 </a:t>
            </a:r>
            <a:endParaRPr kumimoji="1" lang="ko-Kore-KR" alt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E254B8-5FAA-F04B-8C9C-DC58F802448B}"/>
              </a:ext>
            </a:extLst>
          </p:cNvPr>
          <p:cNvSpPr txBox="1"/>
          <p:nvPr/>
        </p:nvSpPr>
        <p:spPr>
          <a:xfrm>
            <a:off x="5914569" y="1692230"/>
            <a:ext cx="5772927" cy="968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A85F4C-6556-C841-B5BD-AD65B9F69525}"/>
              </a:ext>
            </a:extLst>
          </p:cNvPr>
          <p:cNvSpPr txBox="1"/>
          <p:nvPr/>
        </p:nvSpPr>
        <p:spPr>
          <a:xfrm>
            <a:off x="8767011" y="2103604"/>
            <a:ext cx="2769005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건물에</a:t>
            </a:r>
            <a:r>
              <a:rPr kumimoji="1" lang="ko-KR" altLang="en-US" sz="1400" dirty="0"/>
              <a:t> 대한 등급별 </a:t>
            </a:r>
            <a:r>
              <a:rPr kumimoji="1" lang="ko-KR" altLang="en-US" sz="1400" dirty="0" err="1"/>
              <a:t>마커를</a:t>
            </a:r>
            <a:r>
              <a:rPr kumimoji="1" lang="ko-KR" altLang="en-US" sz="1400" dirty="0"/>
              <a:t> 생성하는 함수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21775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51C85D-9B22-49F3-897C-387544C67A87}"/>
              </a:ext>
            </a:extLst>
          </p:cNvPr>
          <p:cNvSpPr/>
          <p:nvPr/>
        </p:nvSpPr>
        <p:spPr>
          <a:xfrm>
            <a:off x="247346" y="1182279"/>
            <a:ext cx="11719054" cy="552214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6A31D-A3AF-86A9-6D67-DA6FE8EAA8C3}"/>
              </a:ext>
            </a:extLst>
          </p:cNvPr>
          <p:cNvSpPr txBox="1"/>
          <p:nvPr/>
        </p:nvSpPr>
        <p:spPr>
          <a:xfrm>
            <a:off x="766689" y="268128"/>
            <a:ext cx="43159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주요코드</a:t>
            </a:r>
            <a:r>
              <a:rPr lang="ko-KR" altLang="en-US" sz="2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설명 및 구조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836A8-0120-CEAF-EB5C-FCC3D4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0" name="그림 9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243EAB94-596E-D044-A072-0CF571B2E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6" y="1604605"/>
            <a:ext cx="6290904" cy="3039584"/>
          </a:xfrm>
          <a:prstGeom prst="rect">
            <a:avLst/>
          </a:prstGeom>
        </p:spPr>
      </p:pic>
      <p:pic>
        <p:nvPicPr>
          <p:cNvPr id="13" name="그림 1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CA9DFAC1-EB6D-104D-9C11-A4A72098C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51" y="1604605"/>
            <a:ext cx="3075739" cy="1863738"/>
          </a:xfrm>
          <a:prstGeom prst="rect">
            <a:avLst/>
          </a:prstGeom>
        </p:spPr>
      </p:pic>
      <p:pic>
        <p:nvPicPr>
          <p:cNvPr id="16" name="그림 1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4AFCBB90-1BC6-AA43-A40F-256C448B5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51" y="3621922"/>
            <a:ext cx="3075739" cy="1912280"/>
          </a:xfrm>
          <a:prstGeom prst="rect">
            <a:avLst/>
          </a:prstGeom>
        </p:spPr>
      </p:pic>
      <p:pic>
        <p:nvPicPr>
          <p:cNvPr id="20" name="그림 19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9809013B-7516-C64B-A06A-2C60FA84E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78" y="4943176"/>
            <a:ext cx="2937543" cy="14650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B5F5B74-DE00-5746-A1B7-E0C92DA03E8E}"/>
              </a:ext>
            </a:extLst>
          </p:cNvPr>
          <p:cNvSpPr txBox="1"/>
          <p:nvPr/>
        </p:nvSpPr>
        <p:spPr>
          <a:xfrm>
            <a:off x="417245" y="1296828"/>
            <a:ext cx="263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건물별</a:t>
            </a:r>
            <a:r>
              <a:rPr kumimoji="1" lang="ko-KR" altLang="en-US" sz="1400" dirty="0"/>
              <a:t> 화재 위험 점수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54275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51C85D-9B22-49F3-897C-387544C67A87}"/>
              </a:ext>
            </a:extLst>
          </p:cNvPr>
          <p:cNvSpPr/>
          <p:nvPr/>
        </p:nvSpPr>
        <p:spPr>
          <a:xfrm>
            <a:off x="247346" y="1182279"/>
            <a:ext cx="11719054" cy="552214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6A31D-A3AF-86A9-6D67-DA6FE8EAA8C3}"/>
              </a:ext>
            </a:extLst>
          </p:cNvPr>
          <p:cNvSpPr txBox="1"/>
          <p:nvPr/>
        </p:nvSpPr>
        <p:spPr>
          <a:xfrm>
            <a:off x="766689" y="268128"/>
            <a:ext cx="43159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주요코드</a:t>
            </a:r>
            <a:r>
              <a:rPr lang="ko-KR" altLang="en-US" sz="2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설명 및 구조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836A8-0120-CEAF-EB5C-FCC3D4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012E0-4BD1-A243-A143-C19AA536F3C5}"/>
              </a:ext>
            </a:extLst>
          </p:cNvPr>
          <p:cNvSpPr txBox="1"/>
          <p:nvPr/>
        </p:nvSpPr>
        <p:spPr>
          <a:xfrm>
            <a:off x="417245" y="1296828"/>
            <a:ext cx="263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골든타임</a:t>
            </a:r>
          </a:p>
        </p:txBody>
      </p:sp>
      <p:pic>
        <p:nvPicPr>
          <p:cNvPr id="12" name="그림 1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C4912CAE-654B-DF42-96E5-93BB42854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3" y="1604605"/>
            <a:ext cx="6085139" cy="4207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E4E5DE-09E4-6949-A07D-9B68665CB28C}"/>
              </a:ext>
            </a:extLst>
          </p:cNvPr>
          <p:cNvSpPr txBox="1"/>
          <p:nvPr/>
        </p:nvSpPr>
        <p:spPr>
          <a:xfrm>
            <a:off x="766689" y="1719154"/>
            <a:ext cx="5651696" cy="848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345F4F7-1544-2E40-830C-7FC451879B8A}"/>
              </a:ext>
            </a:extLst>
          </p:cNvPr>
          <p:cNvCxnSpPr>
            <a:cxnSpLocks/>
          </p:cNvCxnSpPr>
          <p:nvPr/>
        </p:nvCxnSpPr>
        <p:spPr>
          <a:xfrm flipV="1">
            <a:off x="6415834" y="2143244"/>
            <a:ext cx="443025" cy="64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11B0E1-ED9D-4943-96D7-241190DFF8C1}"/>
              </a:ext>
            </a:extLst>
          </p:cNvPr>
          <p:cNvSpPr txBox="1"/>
          <p:nvPr/>
        </p:nvSpPr>
        <p:spPr>
          <a:xfrm>
            <a:off x="6716196" y="1888062"/>
            <a:ext cx="3837001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배열에 저장된 소방서와 화재발생구역 데이터를 함수에 저장하는 기능</a:t>
            </a:r>
            <a:endParaRPr kumimoji="1" lang="ko-Kore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AC003D-F34D-5046-ADFD-89B65BA5F60F}"/>
              </a:ext>
            </a:extLst>
          </p:cNvPr>
          <p:cNvSpPr txBox="1"/>
          <p:nvPr/>
        </p:nvSpPr>
        <p:spPr>
          <a:xfrm>
            <a:off x="1618207" y="4786221"/>
            <a:ext cx="2235652" cy="430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DF9E3967-94E6-E145-B979-5C7AFD8630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3853859" y="4970664"/>
            <a:ext cx="5256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38091D-76F7-A84C-B1C7-374F4B0E0895}"/>
              </a:ext>
            </a:extLst>
          </p:cNvPr>
          <p:cNvSpPr txBox="1"/>
          <p:nvPr/>
        </p:nvSpPr>
        <p:spPr>
          <a:xfrm>
            <a:off x="4379495" y="4709054"/>
            <a:ext cx="1729356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선을</a:t>
            </a:r>
            <a:r>
              <a:rPr kumimoji="1" lang="ko-KR" altLang="en-US" sz="1400" dirty="0"/>
              <a:t> 생성하고 지도에 표시하는 기능</a:t>
            </a:r>
            <a:endParaRPr kumimoji="1" lang="ko-Kore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112B46-BC74-6548-A6E1-2D1E290E6D28}"/>
              </a:ext>
            </a:extLst>
          </p:cNvPr>
          <p:cNvSpPr txBox="1"/>
          <p:nvPr/>
        </p:nvSpPr>
        <p:spPr>
          <a:xfrm>
            <a:off x="1190286" y="2962861"/>
            <a:ext cx="3189209" cy="1729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B3FCCB8C-367E-4A41-87FA-1398409D70C3}"/>
              </a:ext>
            </a:extLst>
          </p:cNvPr>
          <p:cNvCxnSpPr>
            <a:cxnSpLocks/>
          </p:cNvCxnSpPr>
          <p:nvPr/>
        </p:nvCxnSpPr>
        <p:spPr>
          <a:xfrm>
            <a:off x="4394303" y="3809875"/>
            <a:ext cx="3706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087A8DE-898D-B048-9AA3-88114A695CDE}"/>
              </a:ext>
            </a:extLst>
          </p:cNvPr>
          <p:cNvSpPr txBox="1"/>
          <p:nvPr/>
        </p:nvSpPr>
        <p:spPr>
          <a:xfrm>
            <a:off x="4733063" y="3575601"/>
            <a:ext cx="4604368" cy="738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화재 현황 데이터를 반복</a:t>
            </a:r>
            <a:endParaRPr kumimoji="1" lang="en-US" altLang="ko-KR" sz="1400" dirty="0"/>
          </a:p>
          <a:p>
            <a:r>
              <a:rPr kumimoji="1" lang="ko-KR" altLang="en-US" sz="1400" dirty="0"/>
              <a:t>화재 발생 관할 소방서 이름과 소방서 이름이 같을 경우 선을 생성하고 연결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01860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51C85D-9B22-49F3-897C-387544C67A87}"/>
              </a:ext>
            </a:extLst>
          </p:cNvPr>
          <p:cNvSpPr/>
          <p:nvPr/>
        </p:nvSpPr>
        <p:spPr>
          <a:xfrm>
            <a:off x="247346" y="1182279"/>
            <a:ext cx="11719054" cy="552214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6A31D-A3AF-86A9-6D67-DA6FE8EAA8C3}"/>
              </a:ext>
            </a:extLst>
          </p:cNvPr>
          <p:cNvSpPr txBox="1"/>
          <p:nvPr/>
        </p:nvSpPr>
        <p:spPr>
          <a:xfrm>
            <a:off x="766689" y="268128"/>
            <a:ext cx="43159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주요코드</a:t>
            </a:r>
            <a:r>
              <a:rPr lang="ko-KR" altLang="en-US" sz="2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설명 및 구조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836A8-0120-CEAF-EB5C-FCC3D4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94587AD-084D-5D47-9165-59309313C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48" y="1719154"/>
            <a:ext cx="8181473" cy="36736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DB68C4-FCB8-B04C-85E5-BB93493794E4}"/>
              </a:ext>
            </a:extLst>
          </p:cNvPr>
          <p:cNvSpPr txBox="1"/>
          <p:nvPr/>
        </p:nvSpPr>
        <p:spPr>
          <a:xfrm>
            <a:off x="417245" y="1296828"/>
            <a:ext cx="263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골든타임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F0BEC-7A7E-1043-A979-0586883F095D}"/>
              </a:ext>
            </a:extLst>
          </p:cNvPr>
          <p:cNvSpPr txBox="1"/>
          <p:nvPr/>
        </p:nvSpPr>
        <p:spPr>
          <a:xfrm>
            <a:off x="569495" y="1844038"/>
            <a:ext cx="3129184" cy="977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B8563837-C65B-BE45-BC59-3490C820727B}"/>
              </a:ext>
            </a:extLst>
          </p:cNvPr>
          <p:cNvCxnSpPr>
            <a:cxnSpLocks/>
          </p:cNvCxnSpPr>
          <p:nvPr/>
        </p:nvCxnSpPr>
        <p:spPr>
          <a:xfrm>
            <a:off x="3698679" y="2332969"/>
            <a:ext cx="5203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B0224E-1BBB-894B-8C11-0229D9D0EF00}"/>
              </a:ext>
            </a:extLst>
          </p:cNvPr>
          <p:cNvSpPr txBox="1"/>
          <p:nvPr/>
        </p:nvSpPr>
        <p:spPr>
          <a:xfrm>
            <a:off x="4219075" y="2071359"/>
            <a:ext cx="3753854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Range</a:t>
            </a:r>
            <a:r>
              <a:rPr kumimoji="1" lang="ko-KR" altLang="en-US" sz="1400" dirty="0"/>
              <a:t> </a:t>
            </a:r>
            <a:r>
              <a:rPr kumimoji="1" lang="ko-Kore-KR" altLang="en-US" sz="1400" dirty="0"/>
              <a:t>태그</a:t>
            </a:r>
            <a:r>
              <a:rPr kumimoji="1" lang="ko-KR" altLang="en-US" sz="1400" dirty="0"/>
              <a:t> 범위만큼 원이 생성되도록 동작</a:t>
            </a:r>
            <a:endParaRPr kumimoji="1" lang="ko-Kore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3756CA-0B04-524B-8659-69545D5358E8}"/>
              </a:ext>
            </a:extLst>
          </p:cNvPr>
          <p:cNvSpPr txBox="1"/>
          <p:nvPr/>
        </p:nvSpPr>
        <p:spPr>
          <a:xfrm>
            <a:off x="705851" y="3176649"/>
            <a:ext cx="7924801" cy="2216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C7013FD5-4F63-8B4C-8262-A6CC90232C87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668252" y="5392842"/>
            <a:ext cx="0" cy="5789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AC2AB6-0D70-6645-9247-04296DBFDFA2}"/>
              </a:ext>
            </a:extLst>
          </p:cNvPr>
          <p:cNvSpPr txBox="1"/>
          <p:nvPr/>
        </p:nvSpPr>
        <p:spPr>
          <a:xfrm>
            <a:off x="1319396" y="5718693"/>
            <a:ext cx="6976338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Range</a:t>
            </a:r>
            <a:r>
              <a:rPr kumimoji="1" lang="ko-KR" altLang="en-US" sz="1400" dirty="0"/>
              <a:t> 범위만큼 생성된 </a:t>
            </a:r>
            <a:r>
              <a:rPr kumimoji="1" lang="ko-KR" altLang="en-US" sz="1400" dirty="0" err="1"/>
              <a:t>화재구역</a:t>
            </a:r>
            <a:r>
              <a:rPr kumimoji="1" lang="ko-KR" altLang="en-US" sz="1400" dirty="0"/>
              <a:t> 원에 대한 관할 소방서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출동 소요시간을 나타내며</a:t>
            </a:r>
            <a:endParaRPr kumimoji="1" lang="en-US" altLang="ko-KR" sz="1400" dirty="0"/>
          </a:p>
          <a:p>
            <a:r>
              <a:rPr kumimoji="1" lang="ko-KR" altLang="en-US" sz="1400" dirty="0"/>
              <a:t>출동 시간이 </a:t>
            </a:r>
            <a:r>
              <a:rPr kumimoji="1" lang="en-US" altLang="ko-KR" sz="1400" dirty="0"/>
              <a:t>7</a:t>
            </a:r>
            <a:r>
              <a:rPr kumimoji="1" lang="ko-KR" altLang="en-US" sz="1400" dirty="0"/>
              <a:t>분을 넘으면 </a:t>
            </a:r>
            <a:r>
              <a:rPr kumimoji="1" lang="ko-KR" altLang="en-US" sz="1400" dirty="0" err="1"/>
              <a:t>빨간색원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아니면 초록색 원이 나오게 구현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3124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51C85D-9B22-49F3-897C-387544C67A87}"/>
              </a:ext>
            </a:extLst>
          </p:cNvPr>
          <p:cNvSpPr/>
          <p:nvPr/>
        </p:nvSpPr>
        <p:spPr>
          <a:xfrm>
            <a:off x="247346" y="1182279"/>
            <a:ext cx="11719054" cy="552214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6A31D-A3AF-86A9-6D67-DA6FE8EAA8C3}"/>
              </a:ext>
            </a:extLst>
          </p:cNvPr>
          <p:cNvSpPr txBox="1"/>
          <p:nvPr/>
        </p:nvSpPr>
        <p:spPr>
          <a:xfrm>
            <a:off x="766689" y="268128"/>
            <a:ext cx="43159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주요코드</a:t>
            </a:r>
            <a:r>
              <a:rPr lang="ko-KR" altLang="en-US" sz="2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설명 및 구조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836A8-0120-CEAF-EB5C-FCC3D4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" name="그림 9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6BE90397-846C-DC4F-B28A-733163FC8A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245" y="1604605"/>
            <a:ext cx="6087829" cy="3796187"/>
          </a:xfrm>
          <a:prstGeom prst="rect">
            <a:avLst/>
          </a:prstGeom>
        </p:spPr>
      </p:pic>
      <p:pic>
        <p:nvPicPr>
          <p:cNvPr id="12" name="그림 11" descr="텍스트, 지도, 아틀라스, 도표이(가) 표시된 사진&#10;&#10;자동 생성된 설명">
            <a:extLst>
              <a:ext uri="{FF2B5EF4-FFF2-40B4-BE49-F238E27FC236}">
                <a16:creationId xmlns:a16="http://schemas.microsoft.com/office/drawing/2014/main" id="{70D33CA3-DF7A-FC4C-92EA-9E48070B5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47" y="1682252"/>
            <a:ext cx="2598821" cy="2550496"/>
          </a:xfrm>
          <a:prstGeom prst="rect">
            <a:avLst/>
          </a:prstGeom>
        </p:spPr>
      </p:pic>
      <p:pic>
        <p:nvPicPr>
          <p:cNvPr id="14" name="그림 13" descr="텍스트, 지도, 도표, 아틀라스이(가) 표시된 사진&#10;&#10;자동 생성된 설명">
            <a:extLst>
              <a:ext uri="{FF2B5EF4-FFF2-40B4-BE49-F238E27FC236}">
                <a16:creationId xmlns:a16="http://schemas.microsoft.com/office/drawing/2014/main" id="{84A9EE17-587E-0943-BFB2-00AC1A2E0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211" y="3864471"/>
            <a:ext cx="2757182" cy="26225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098252-4F5C-9342-95B3-2EF685425134}"/>
              </a:ext>
            </a:extLst>
          </p:cNvPr>
          <p:cNvSpPr txBox="1"/>
          <p:nvPr/>
        </p:nvSpPr>
        <p:spPr>
          <a:xfrm>
            <a:off x="417245" y="1296828"/>
            <a:ext cx="263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골든타임</a:t>
            </a:r>
          </a:p>
        </p:txBody>
      </p:sp>
    </p:spTree>
    <p:extLst>
      <p:ext uri="{BB962C8B-B14F-4D97-AF65-F5344CB8AC3E}">
        <p14:creationId xmlns:p14="http://schemas.microsoft.com/office/powerpoint/2010/main" val="1852207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53435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1" y="1552575"/>
            <a:ext cx="3619500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1814901" y="3043535"/>
            <a:ext cx="156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2DE98-8D87-4402-A68D-4C31CB7FDDE6}"/>
              </a:ext>
            </a:extLst>
          </p:cNvPr>
          <p:cNvSpPr txBox="1"/>
          <p:nvPr/>
        </p:nvSpPr>
        <p:spPr>
          <a:xfrm>
            <a:off x="5686274" y="653994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0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C54CB8-D00A-4BE4-B0BF-F9E5A0D3F8E9}"/>
              </a:ext>
            </a:extLst>
          </p:cNvPr>
          <p:cNvSpPr txBox="1"/>
          <p:nvPr/>
        </p:nvSpPr>
        <p:spPr>
          <a:xfrm>
            <a:off x="5686272" y="1660297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40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09752-FE32-4093-B772-3FFAD4B91079}"/>
              </a:ext>
            </a:extLst>
          </p:cNvPr>
          <p:cNvSpPr txBox="1"/>
          <p:nvPr/>
        </p:nvSpPr>
        <p:spPr>
          <a:xfrm>
            <a:off x="6596499" y="777104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AA8A7B-A1D7-4DCC-8E2C-83109D3256EB}"/>
              </a:ext>
            </a:extLst>
          </p:cNvPr>
          <p:cNvSpPr txBox="1"/>
          <p:nvPr/>
        </p:nvSpPr>
        <p:spPr>
          <a:xfrm>
            <a:off x="5686271" y="2666600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090683-093A-49C2-9F64-804EF330738A}"/>
              </a:ext>
            </a:extLst>
          </p:cNvPr>
          <p:cNvSpPr txBox="1"/>
          <p:nvPr/>
        </p:nvSpPr>
        <p:spPr>
          <a:xfrm>
            <a:off x="6596499" y="2789710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코드 설명 및 구조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7EFF5-99CA-4F48-41F9-B16AD88F41D8}"/>
              </a:ext>
            </a:extLst>
          </p:cNvPr>
          <p:cNvSpPr txBox="1"/>
          <p:nvPr/>
        </p:nvSpPr>
        <p:spPr>
          <a:xfrm>
            <a:off x="5686270" y="3672903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40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B7CCFA-F7A7-E476-D4B4-3E20CECE65D2}"/>
              </a:ext>
            </a:extLst>
          </p:cNvPr>
          <p:cNvSpPr txBox="1"/>
          <p:nvPr/>
        </p:nvSpPr>
        <p:spPr>
          <a:xfrm>
            <a:off x="6596499" y="3796013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실행 영상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883929-4580-C016-E9B8-ADF48CD0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412BCE-FB38-0142-AB9A-B248EEC2BD22}"/>
              </a:ext>
            </a:extLst>
          </p:cNvPr>
          <p:cNvSpPr txBox="1"/>
          <p:nvPr/>
        </p:nvSpPr>
        <p:spPr>
          <a:xfrm>
            <a:off x="6596499" y="4802316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&amp;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QnA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7952B7-381E-8F45-8E64-7B4A91C4BA90}"/>
              </a:ext>
            </a:extLst>
          </p:cNvPr>
          <p:cNvSpPr txBox="1"/>
          <p:nvPr/>
        </p:nvSpPr>
        <p:spPr>
          <a:xfrm>
            <a:off x="6596499" y="1783407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활용한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공공데이터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2E0FB-EA8F-6E41-A4C7-177C0E5E5F72}"/>
              </a:ext>
            </a:extLst>
          </p:cNvPr>
          <p:cNvSpPr txBox="1"/>
          <p:nvPr/>
        </p:nvSpPr>
        <p:spPr>
          <a:xfrm>
            <a:off x="5686270" y="4679206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40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42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51C85D-9B22-49F3-897C-387544C67A87}"/>
              </a:ext>
            </a:extLst>
          </p:cNvPr>
          <p:cNvSpPr/>
          <p:nvPr/>
        </p:nvSpPr>
        <p:spPr>
          <a:xfrm>
            <a:off x="247346" y="1182279"/>
            <a:ext cx="11719054" cy="552214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6A31D-A3AF-86A9-6D67-DA6FE8EAA8C3}"/>
              </a:ext>
            </a:extLst>
          </p:cNvPr>
          <p:cNvSpPr txBox="1"/>
          <p:nvPr/>
        </p:nvSpPr>
        <p:spPr>
          <a:xfrm>
            <a:off x="766689" y="268128"/>
            <a:ext cx="43159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주요코드</a:t>
            </a:r>
            <a:r>
              <a:rPr lang="ko-KR" altLang="en-US" sz="2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설명 및 구조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836A8-0120-CEAF-EB5C-FCC3D4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012E0-4BD1-A243-A143-C19AA536F3C5}"/>
              </a:ext>
            </a:extLst>
          </p:cNvPr>
          <p:cNvSpPr txBox="1"/>
          <p:nvPr/>
        </p:nvSpPr>
        <p:spPr>
          <a:xfrm>
            <a:off x="417245" y="1296828"/>
            <a:ext cx="263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지역별</a:t>
            </a:r>
            <a:r>
              <a:rPr kumimoji="1" lang="ko-KR" altLang="en-US" sz="1400" dirty="0"/>
              <a:t> 화재 비교</a:t>
            </a:r>
            <a:endParaRPr kumimoji="1" lang="ko-Kore-KR" altLang="en-US" sz="1400" dirty="0"/>
          </a:p>
        </p:txBody>
      </p:sp>
      <p:pic>
        <p:nvPicPr>
          <p:cNvPr id="10" name="그림 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422D4F30-6DFA-BB4F-89D3-F5B98C0E8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47" y="1700360"/>
            <a:ext cx="6848337" cy="4655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87D6B4-0F06-A342-BFBC-9559A7EDEEE3}"/>
              </a:ext>
            </a:extLst>
          </p:cNvPr>
          <p:cNvSpPr txBox="1"/>
          <p:nvPr/>
        </p:nvSpPr>
        <p:spPr>
          <a:xfrm>
            <a:off x="689811" y="1758184"/>
            <a:ext cx="3112168" cy="1265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0755A077-4729-B840-BD1B-92FA49E3C3C3}"/>
              </a:ext>
            </a:extLst>
          </p:cNvPr>
          <p:cNvCxnSpPr>
            <a:cxnSpLocks/>
          </p:cNvCxnSpPr>
          <p:nvPr/>
        </p:nvCxnSpPr>
        <p:spPr>
          <a:xfrm>
            <a:off x="3818995" y="2247115"/>
            <a:ext cx="5175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7648E29-A58B-6A44-B267-06D44AEC3A95}"/>
              </a:ext>
            </a:extLst>
          </p:cNvPr>
          <p:cNvSpPr txBox="1"/>
          <p:nvPr/>
        </p:nvSpPr>
        <p:spPr>
          <a:xfrm>
            <a:off x="4339391" y="1985505"/>
            <a:ext cx="4219072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R" sz="1400" b="0" i="0" dirty="0">
                <a:effectLst/>
                <a:latin typeface="Söhne"/>
              </a:rPr>
              <a:t>data </a:t>
            </a:r>
            <a:r>
              <a:rPr lang="ko-KR" altLang="en-US" sz="1400" b="0" i="0" dirty="0">
                <a:effectLst/>
                <a:latin typeface="Söhne"/>
              </a:rPr>
              <a:t>배열에 있는 각 행</a:t>
            </a:r>
            <a:r>
              <a:rPr lang="en-US" altLang="ko-KR" sz="1400" b="0" i="0" dirty="0">
                <a:effectLst/>
                <a:latin typeface="Söhne"/>
              </a:rPr>
              <a:t>(</a:t>
            </a:r>
            <a:r>
              <a:rPr lang="en" altLang="ko-KR" sz="1400" b="0" i="0" dirty="0">
                <a:effectLst/>
                <a:latin typeface="Söhne"/>
              </a:rPr>
              <a:t>row)</a:t>
            </a:r>
            <a:r>
              <a:rPr lang="ko-KR" altLang="en-US" sz="1400" b="0" i="0" dirty="0">
                <a:effectLst/>
                <a:latin typeface="Söhne"/>
              </a:rPr>
              <a:t>을 순회하면서 시도 값을 기준으로 화재 발생 빈도수를 계산</a:t>
            </a:r>
            <a:r>
              <a:rPr lang="ko-KR" altLang="en-US" sz="1400" dirty="0">
                <a:latin typeface="Söhne"/>
              </a:rPr>
              <a:t>하는 함수</a:t>
            </a:r>
            <a:endParaRPr kumimoji="1" lang="ko-Kore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838656-CD03-8B4F-926C-557DC1ED35BC}"/>
              </a:ext>
            </a:extLst>
          </p:cNvPr>
          <p:cNvSpPr txBox="1"/>
          <p:nvPr/>
        </p:nvSpPr>
        <p:spPr>
          <a:xfrm>
            <a:off x="689811" y="4028354"/>
            <a:ext cx="2788886" cy="13858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499841A3-70AB-3C4F-B7BD-036B2A04896F}"/>
              </a:ext>
            </a:extLst>
          </p:cNvPr>
          <p:cNvCxnSpPr>
            <a:cxnSpLocks/>
          </p:cNvCxnSpPr>
          <p:nvPr/>
        </p:nvCxnSpPr>
        <p:spPr>
          <a:xfrm>
            <a:off x="6906126" y="3446635"/>
            <a:ext cx="4411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F92A21-30C7-9F42-AB2C-006F9D7311B4}"/>
              </a:ext>
            </a:extLst>
          </p:cNvPr>
          <p:cNvSpPr txBox="1"/>
          <p:nvPr/>
        </p:nvSpPr>
        <p:spPr>
          <a:xfrm>
            <a:off x="7126705" y="3222505"/>
            <a:ext cx="3498944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시도별 화재 발생 빈도수를 표시하는 그래프를 생성</a:t>
            </a:r>
            <a:endParaRPr kumimoji="1" lang="ko-Kore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39B9F3-BD04-364F-B3A4-AA3912BC0DA4}"/>
              </a:ext>
            </a:extLst>
          </p:cNvPr>
          <p:cNvSpPr txBox="1"/>
          <p:nvPr/>
        </p:nvSpPr>
        <p:spPr>
          <a:xfrm>
            <a:off x="738628" y="3063934"/>
            <a:ext cx="6167497" cy="868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041796C1-706E-574C-8E16-F97BAAAC965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478697" y="4643106"/>
            <a:ext cx="3444849" cy="781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64D195-4AAA-F44F-8C97-F8023C2FE5D5}"/>
              </a:ext>
            </a:extLst>
          </p:cNvPr>
          <p:cNvSpPr txBox="1"/>
          <p:nvPr/>
        </p:nvSpPr>
        <p:spPr>
          <a:xfrm>
            <a:off x="4230791" y="4331272"/>
            <a:ext cx="3498944" cy="738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ko-KR" sz="1400" dirty="0"/>
              <a:t>data </a:t>
            </a:r>
            <a:r>
              <a:rPr kumimoji="1" lang="ko-KR" altLang="en-US" sz="1400" dirty="0"/>
              <a:t>배열에 있는 각 행</a:t>
            </a:r>
            <a:r>
              <a:rPr kumimoji="1" lang="en-US" altLang="ko-KR" sz="1400" dirty="0"/>
              <a:t>(</a:t>
            </a:r>
            <a:r>
              <a:rPr kumimoji="1" lang="en" altLang="ko-KR" sz="1400" dirty="0"/>
              <a:t>row)</a:t>
            </a:r>
            <a:r>
              <a:rPr kumimoji="1" lang="ko-KR" altLang="en-US" sz="1400" dirty="0"/>
              <a:t>을 순회하면서 선택된 </a:t>
            </a:r>
            <a:r>
              <a:rPr kumimoji="1" lang="en" altLang="ko-KR" sz="1400" dirty="0"/>
              <a:t>province (</a:t>
            </a:r>
            <a:r>
              <a:rPr kumimoji="1" lang="ko-KR" altLang="en-US" sz="1400" dirty="0"/>
              <a:t>시도</a:t>
            </a:r>
            <a:r>
              <a:rPr kumimoji="1" lang="en-US" altLang="ko-KR" sz="1400" dirty="0"/>
              <a:t>) </a:t>
            </a:r>
            <a:r>
              <a:rPr kumimoji="1" lang="ko-KR" altLang="en-US" sz="1400" dirty="0"/>
              <a:t>값과 일치하는 </a:t>
            </a:r>
            <a:r>
              <a:rPr kumimoji="1" lang="ko-KR" altLang="en-US" sz="1400" dirty="0" err="1"/>
              <a:t>시군구행만</a:t>
            </a:r>
            <a:r>
              <a:rPr kumimoji="1" lang="ko-KR" altLang="en-US" sz="1400" dirty="0"/>
              <a:t> 처리</a:t>
            </a:r>
            <a:endParaRPr kumimoji="1" lang="ko-Kore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6DCE7C-1D3C-FF42-AC95-DFC6EE749438}"/>
              </a:ext>
            </a:extLst>
          </p:cNvPr>
          <p:cNvSpPr txBox="1"/>
          <p:nvPr/>
        </p:nvSpPr>
        <p:spPr>
          <a:xfrm>
            <a:off x="689810" y="5477927"/>
            <a:ext cx="6657473" cy="782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A3845A07-5B57-8347-B2BD-CBADC84606E9}"/>
              </a:ext>
            </a:extLst>
          </p:cNvPr>
          <p:cNvCxnSpPr>
            <a:cxnSpLocks/>
          </p:cNvCxnSpPr>
          <p:nvPr/>
        </p:nvCxnSpPr>
        <p:spPr>
          <a:xfrm flipH="1">
            <a:off x="7347283" y="5888564"/>
            <a:ext cx="3960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189D345-B828-C247-B400-57F87BEB7659}"/>
              </a:ext>
            </a:extLst>
          </p:cNvPr>
          <p:cNvSpPr txBox="1"/>
          <p:nvPr/>
        </p:nvSpPr>
        <p:spPr>
          <a:xfrm>
            <a:off x="7743360" y="5572571"/>
            <a:ext cx="3915141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Söhne"/>
              </a:rPr>
              <a:t>함수를 호출하여 시도 내에서 </a:t>
            </a:r>
            <a:r>
              <a:rPr lang="ko-KR" altLang="en-US" sz="1400" b="0" i="0" dirty="0" err="1">
                <a:effectLst/>
                <a:latin typeface="Söhne"/>
              </a:rPr>
              <a:t>시군구별</a:t>
            </a:r>
            <a:r>
              <a:rPr lang="ko-KR" altLang="en-US" sz="1400" b="0" i="0" dirty="0">
                <a:effectLst/>
                <a:latin typeface="Söhne"/>
              </a:rPr>
              <a:t> 화재 발생 빈도수를 표시하는 그래프를 생성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8180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F6C03B1-8240-734B-A07E-2521519AE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0" y="1787286"/>
            <a:ext cx="9328484" cy="417964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51C85D-9B22-49F3-897C-387544C67A87}"/>
              </a:ext>
            </a:extLst>
          </p:cNvPr>
          <p:cNvSpPr/>
          <p:nvPr/>
        </p:nvSpPr>
        <p:spPr>
          <a:xfrm>
            <a:off x="247346" y="1182279"/>
            <a:ext cx="11719054" cy="552214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6A31D-A3AF-86A9-6D67-DA6FE8EAA8C3}"/>
              </a:ext>
            </a:extLst>
          </p:cNvPr>
          <p:cNvSpPr txBox="1"/>
          <p:nvPr/>
        </p:nvSpPr>
        <p:spPr>
          <a:xfrm>
            <a:off x="766689" y="268128"/>
            <a:ext cx="43159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주요코드</a:t>
            </a:r>
            <a:r>
              <a:rPr lang="ko-KR" altLang="en-US" sz="2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설명 및 구조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836A8-0120-CEAF-EB5C-FCC3D4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012E0-4BD1-A243-A143-C19AA536F3C5}"/>
              </a:ext>
            </a:extLst>
          </p:cNvPr>
          <p:cNvSpPr txBox="1"/>
          <p:nvPr/>
        </p:nvSpPr>
        <p:spPr>
          <a:xfrm>
            <a:off x="417245" y="1296828"/>
            <a:ext cx="263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지역별</a:t>
            </a:r>
            <a:r>
              <a:rPr kumimoji="1" lang="ko-KR" altLang="en-US" sz="1400" dirty="0"/>
              <a:t> 화재 비교</a:t>
            </a:r>
            <a:endParaRPr kumimoji="1" lang="ko-Kore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90461E-0BD2-9340-8E9A-223D65E7BAFC}"/>
              </a:ext>
            </a:extLst>
          </p:cNvPr>
          <p:cNvSpPr txBox="1"/>
          <p:nvPr/>
        </p:nvSpPr>
        <p:spPr>
          <a:xfrm>
            <a:off x="621806" y="1787287"/>
            <a:ext cx="6733151" cy="836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0601C182-6D0F-194C-93B1-777329BAE721}"/>
              </a:ext>
            </a:extLst>
          </p:cNvPr>
          <p:cNvCxnSpPr>
            <a:cxnSpLocks/>
          </p:cNvCxnSpPr>
          <p:nvPr/>
        </p:nvCxnSpPr>
        <p:spPr>
          <a:xfrm>
            <a:off x="7354957" y="2180197"/>
            <a:ext cx="5175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FD1ABC-74E8-4245-B222-312D212B237C}"/>
              </a:ext>
            </a:extLst>
          </p:cNvPr>
          <p:cNvSpPr txBox="1"/>
          <p:nvPr/>
        </p:nvSpPr>
        <p:spPr>
          <a:xfrm>
            <a:off x="7839744" y="1703143"/>
            <a:ext cx="4219072" cy="9541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Söhne"/>
              </a:rPr>
              <a:t>선택된 지역에 대한 비교 차트를 생성하는 함수</a:t>
            </a:r>
            <a:endParaRPr lang="en-US" altLang="ko-KR" sz="1400" b="0" i="0" dirty="0">
              <a:effectLst/>
              <a:latin typeface="Söhne"/>
            </a:endParaRPr>
          </a:p>
          <a:p>
            <a:endParaRPr lang="en-US" altLang="ko-KR" sz="1400" b="0" i="0" dirty="0">
              <a:effectLst/>
              <a:latin typeface="Söhne"/>
            </a:endParaRPr>
          </a:p>
          <a:p>
            <a:r>
              <a:rPr lang="en" altLang="ko-Kore-KR" sz="1400" dirty="0" err="1"/>
              <a:t>selectedRegions</a:t>
            </a:r>
            <a:r>
              <a:rPr lang="en" altLang="ko-Kore-KR" sz="1400" b="0" i="0" dirty="0">
                <a:effectLst/>
                <a:latin typeface="Söhne"/>
              </a:rPr>
              <a:t> </a:t>
            </a:r>
            <a:r>
              <a:rPr lang="ko-KR" altLang="en-US" sz="1400" b="0" i="0" dirty="0">
                <a:effectLst/>
                <a:latin typeface="Söhne"/>
              </a:rPr>
              <a:t>배열의 각 지역과 시</a:t>
            </a:r>
            <a:r>
              <a:rPr lang="en-US" altLang="ko-KR" sz="1400" b="0" i="0" dirty="0">
                <a:effectLst/>
                <a:latin typeface="Söhne"/>
              </a:rPr>
              <a:t>,</a:t>
            </a:r>
            <a:r>
              <a:rPr lang="ko-KR" altLang="en-US" sz="1400" b="0" i="0" dirty="0">
                <a:effectLst/>
                <a:latin typeface="Söhne"/>
              </a:rPr>
              <a:t>군</a:t>
            </a:r>
            <a:r>
              <a:rPr lang="en-US" altLang="ko-KR" sz="1400" b="0" i="0" dirty="0">
                <a:effectLst/>
                <a:latin typeface="Söhne"/>
              </a:rPr>
              <a:t>,</a:t>
            </a:r>
            <a:r>
              <a:rPr lang="ko-KR" altLang="en-US" sz="1400" b="0" i="0" dirty="0">
                <a:effectLst/>
                <a:latin typeface="Söhne"/>
              </a:rPr>
              <a:t>구 정보와 일치하는 데이터만 추출</a:t>
            </a:r>
            <a:endParaRPr kumimoji="1" lang="ko-Kore-KR" altLang="en-US" sz="1400" dirty="0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277BF32-32E4-FD42-BA16-996E4F594B27}"/>
              </a:ext>
            </a:extLst>
          </p:cNvPr>
          <p:cNvCxnSpPr>
            <a:cxnSpLocks/>
          </p:cNvCxnSpPr>
          <p:nvPr/>
        </p:nvCxnSpPr>
        <p:spPr>
          <a:xfrm>
            <a:off x="8646407" y="4069249"/>
            <a:ext cx="74223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E5099C-3470-5249-A009-A0CF918D80DB}"/>
              </a:ext>
            </a:extLst>
          </p:cNvPr>
          <p:cNvSpPr txBox="1"/>
          <p:nvPr/>
        </p:nvSpPr>
        <p:spPr>
          <a:xfrm>
            <a:off x="8978199" y="3292810"/>
            <a:ext cx="2957571" cy="18158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0" i="0" dirty="0">
                <a:effectLst/>
                <a:latin typeface="Söhne"/>
              </a:rPr>
              <a:t>배열을 순회하면서 각 지역에 대한 데이터를 처리</a:t>
            </a:r>
            <a:endParaRPr lang="en-US" altLang="ko-KR" sz="1400" b="0" i="0" dirty="0">
              <a:effectLst/>
              <a:latin typeface="Söhne"/>
            </a:endParaRPr>
          </a:p>
          <a:p>
            <a:pPr algn="l"/>
            <a:endParaRPr lang="en-US" altLang="ko-KR" sz="1400" b="0" i="0" dirty="0">
              <a:effectLst/>
              <a:latin typeface="Söhne"/>
            </a:endParaRPr>
          </a:p>
          <a:p>
            <a:pPr algn="l"/>
            <a:r>
              <a:rPr lang="en" altLang="ko-Kore-KR" sz="1400" dirty="0"/>
              <a:t>key</a:t>
            </a:r>
            <a:r>
              <a:rPr lang="en" altLang="ko-Kore-KR" sz="1400" b="0" i="0" dirty="0">
                <a:effectLst/>
                <a:latin typeface="Söhne"/>
              </a:rPr>
              <a:t>: </a:t>
            </a:r>
            <a:r>
              <a:rPr lang="ko-KR" altLang="en-US" sz="1400" b="0" i="0" dirty="0">
                <a:effectLst/>
                <a:latin typeface="Söhne"/>
              </a:rPr>
              <a:t>지역과 </a:t>
            </a:r>
            <a:r>
              <a:rPr lang="ko-KR" altLang="en-US" sz="1400" b="0" i="0" dirty="0" err="1">
                <a:effectLst/>
                <a:latin typeface="Söhne"/>
              </a:rPr>
              <a:t>시군구</a:t>
            </a:r>
            <a:r>
              <a:rPr lang="ko-KR" altLang="en-US" sz="1400" b="0" i="0" dirty="0">
                <a:effectLst/>
                <a:latin typeface="Söhne"/>
              </a:rPr>
              <a:t> 정보를 결합하여 고유한 키를 생성</a:t>
            </a:r>
            <a:endParaRPr lang="en-US" altLang="ko-KR" sz="1400" dirty="0">
              <a:latin typeface="Söhne"/>
            </a:endParaRPr>
          </a:p>
          <a:p>
            <a:pPr algn="l"/>
            <a:endParaRPr lang="en-US" altLang="ko-KR" sz="1400" b="0" i="0" dirty="0">
              <a:effectLst/>
              <a:latin typeface="Söhne"/>
            </a:endParaRPr>
          </a:p>
          <a:p>
            <a:pPr algn="l"/>
            <a:r>
              <a:rPr lang="ko-KR" altLang="en-US" sz="1400" b="0" i="0" dirty="0">
                <a:effectLst/>
                <a:latin typeface="Söhne"/>
              </a:rPr>
              <a:t>각 행의 </a:t>
            </a:r>
            <a:r>
              <a:rPr lang="ko-KR" altLang="en-US" sz="1400" dirty="0" err="1">
                <a:latin typeface="Söhne"/>
              </a:rPr>
              <a:t>피해</a:t>
            </a:r>
            <a:r>
              <a:rPr lang="ko-KR" altLang="en-US" sz="1400" b="0" i="0" dirty="0" err="1">
                <a:effectLst/>
                <a:latin typeface="Söhne"/>
              </a:rPr>
              <a:t>값을</a:t>
            </a:r>
            <a:r>
              <a:rPr lang="ko-KR" altLang="en-US" sz="1400" b="0" i="0" dirty="0">
                <a:effectLst/>
                <a:latin typeface="Söhne"/>
              </a:rPr>
              <a:t> 정수로 변환하고 합산하여 각</a:t>
            </a:r>
            <a:r>
              <a:rPr lang="en" altLang="ko-Kore-KR" sz="1400" b="0" i="0" dirty="0">
                <a:effectLst/>
                <a:latin typeface="Söhne"/>
              </a:rPr>
              <a:t> </a:t>
            </a:r>
            <a:r>
              <a:rPr lang="ko-KR" altLang="en-US" sz="1400" b="0" i="0" dirty="0">
                <a:effectLst/>
                <a:latin typeface="Söhne"/>
              </a:rPr>
              <a:t>객체에 저장</a:t>
            </a:r>
            <a:endParaRPr lang="en-US" altLang="ko-KR" sz="1400" dirty="0">
              <a:latin typeface="Söhn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9B3528-D7D2-A340-93A6-227C1041D2DC}"/>
              </a:ext>
            </a:extLst>
          </p:cNvPr>
          <p:cNvSpPr txBox="1"/>
          <p:nvPr/>
        </p:nvSpPr>
        <p:spPr>
          <a:xfrm>
            <a:off x="685095" y="3229322"/>
            <a:ext cx="7961312" cy="1998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8F72C39-310D-E04C-851B-C881BDE3F01D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5225253" y="5843662"/>
            <a:ext cx="1858453" cy="4307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80262F-182F-6240-A204-FE8F4F55AB9A}"/>
              </a:ext>
            </a:extLst>
          </p:cNvPr>
          <p:cNvSpPr txBox="1"/>
          <p:nvPr/>
        </p:nvSpPr>
        <p:spPr>
          <a:xfrm>
            <a:off x="7083707" y="6120510"/>
            <a:ext cx="2743200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Söhne"/>
              </a:rPr>
              <a:t>함수를 호출하여 그래프를 생성</a:t>
            </a:r>
            <a:endParaRPr lang="en-US" altLang="ko-KR" sz="1400" dirty="0">
              <a:latin typeface="Söhn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13F0FC-AE25-944D-BEF7-F911F94BDB46}"/>
              </a:ext>
            </a:extLst>
          </p:cNvPr>
          <p:cNvSpPr txBox="1"/>
          <p:nvPr/>
        </p:nvSpPr>
        <p:spPr>
          <a:xfrm>
            <a:off x="607219" y="5309150"/>
            <a:ext cx="9236068" cy="534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82808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51C85D-9B22-49F3-897C-387544C67A87}"/>
              </a:ext>
            </a:extLst>
          </p:cNvPr>
          <p:cNvSpPr/>
          <p:nvPr/>
        </p:nvSpPr>
        <p:spPr>
          <a:xfrm>
            <a:off x="247346" y="1182279"/>
            <a:ext cx="11719054" cy="552214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6A31D-A3AF-86A9-6D67-DA6FE8EAA8C3}"/>
              </a:ext>
            </a:extLst>
          </p:cNvPr>
          <p:cNvSpPr txBox="1"/>
          <p:nvPr/>
        </p:nvSpPr>
        <p:spPr>
          <a:xfrm>
            <a:off x="766689" y="268128"/>
            <a:ext cx="43159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주요코드</a:t>
            </a:r>
            <a:r>
              <a:rPr lang="ko-KR" altLang="en-US" sz="2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설명 및 구조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836A8-0120-CEAF-EB5C-FCC3D4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012E0-4BD1-A243-A143-C19AA536F3C5}"/>
              </a:ext>
            </a:extLst>
          </p:cNvPr>
          <p:cNvSpPr txBox="1"/>
          <p:nvPr/>
        </p:nvSpPr>
        <p:spPr>
          <a:xfrm>
            <a:off x="417245" y="1296828"/>
            <a:ext cx="263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지역별</a:t>
            </a:r>
            <a:r>
              <a:rPr kumimoji="1" lang="ko-KR" altLang="en-US" sz="1400" dirty="0"/>
              <a:t> 화재 비교</a:t>
            </a:r>
            <a:endParaRPr kumimoji="1" lang="ko-Kore-KR" altLang="en-US" sz="1400" dirty="0"/>
          </a:p>
        </p:txBody>
      </p:sp>
      <p:pic>
        <p:nvPicPr>
          <p:cNvPr id="10" name="그림 9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48CC6F5E-1590-BA4E-BAEF-883960C29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80" y="1272382"/>
            <a:ext cx="4585651" cy="2968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 descr="그래프, 라인, 도표, 스크린샷이(가) 표시된 사진&#10;&#10;자동 생성된 설명">
            <a:extLst>
              <a:ext uri="{FF2B5EF4-FFF2-40B4-BE49-F238E27FC236}">
                <a16:creationId xmlns:a16="http://schemas.microsoft.com/office/drawing/2014/main" id="{83D6EA3F-1E5B-C145-86E4-60570D78F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779" y="4331368"/>
            <a:ext cx="4515852" cy="22889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폰트, 로고, 상징, 그래픽이(가) 표시된 사진&#10;&#10;자동 생성된 설명">
            <a:extLst>
              <a:ext uri="{FF2B5EF4-FFF2-40B4-BE49-F238E27FC236}">
                <a16:creationId xmlns:a16="http://schemas.microsoft.com/office/drawing/2014/main" id="{04396192-76FA-4B49-981D-D80BAF13CEA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92" y="2655268"/>
            <a:ext cx="4799144" cy="25761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675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51C85D-9B22-49F3-897C-387544C67A87}"/>
              </a:ext>
            </a:extLst>
          </p:cNvPr>
          <p:cNvSpPr/>
          <p:nvPr/>
        </p:nvSpPr>
        <p:spPr>
          <a:xfrm>
            <a:off x="247346" y="1182279"/>
            <a:ext cx="11719054" cy="552214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6A31D-A3AF-86A9-6D67-DA6FE8EAA8C3}"/>
              </a:ext>
            </a:extLst>
          </p:cNvPr>
          <p:cNvSpPr txBox="1"/>
          <p:nvPr/>
        </p:nvSpPr>
        <p:spPr>
          <a:xfrm>
            <a:off x="766689" y="268128"/>
            <a:ext cx="43159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주요코드</a:t>
            </a:r>
            <a:r>
              <a:rPr lang="ko-KR" altLang="en-US" sz="2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설명 및 구조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836A8-0120-CEAF-EB5C-FCC3D4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012E0-4BD1-A243-A143-C19AA536F3C5}"/>
              </a:ext>
            </a:extLst>
          </p:cNvPr>
          <p:cNvSpPr txBox="1"/>
          <p:nvPr/>
        </p:nvSpPr>
        <p:spPr>
          <a:xfrm>
            <a:off x="417245" y="1296828"/>
            <a:ext cx="263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소방 용수 시설</a:t>
            </a:r>
            <a:endParaRPr kumimoji="1" lang="ko-Kore-KR" altLang="en-US" sz="1400" dirty="0"/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6125854-581A-5049-A4F3-2433C1D14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5" y="1604605"/>
            <a:ext cx="6798564" cy="5010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F56633-DBE0-F644-BFDA-2826B71B4D83}"/>
              </a:ext>
            </a:extLst>
          </p:cNvPr>
          <p:cNvSpPr txBox="1"/>
          <p:nvPr/>
        </p:nvSpPr>
        <p:spPr>
          <a:xfrm>
            <a:off x="673507" y="1725336"/>
            <a:ext cx="6302341" cy="1972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36372E0-D645-924D-ABF8-0C4C7B5E0239}"/>
              </a:ext>
            </a:extLst>
          </p:cNvPr>
          <p:cNvCxnSpPr>
            <a:cxnSpLocks/>
          </p:cNvCxnSpPr>
          <p:nvPr/>
        </p:nvCxnSpPr>
        <p:spPr>
          <a:xfrm>
            <a:off x="6964003" y="2528069"/>
            <a:ext cx="5175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B1BADDC-1858-E44A-8CDB-78CA28C203F5}"/>
              </a:ext>
            </a:extLst>
          </p:cNvPr>
          <p:cNvSpPr txBox="1"/>
          <p:nvPr/>
        </p:nvSpPr>
        <p:spPr>
          <a:xfrm>
            <a:off x="7481568" y="2014988"/>
            <a:ext cx="4219072" cy="11695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Söhne"/>
              </a:rPr>
              <a:t>선택된 시도가 </a:t>
            </a:r>
            <a:r>
              <a:rPr lang="en" altLang="ko-Kore-KR" sz="1400" dirty="0"/>
              <a:t>provinces</a:t>
            </a:r>
            <a:r>
              <a:rPr lang="en" altLang="ko-Kore-KR" sz="1400" b="0" i="0" dirty="0">
                <a:effectLst/>
                <a:latin typeface="Söhne"/>
              </a:rPr>
              <a:t> </a:t>
            </a:r>
            <a:r>
              <a:rPr lang="ko-KR" altLang="en-US" sz="1400" b="0" i="0" dirty="0">
                <a:effectLst/>
                <a:latin typeface="Söhne"/>
              </a:rPr>
              <a:t>객체에 있는지 확인하고</a:t>
            </a:r>
            <a:endParaRPr lang="en-US" altLang="ko-KR" sz="1400" b="0" i="0" dirty="0">
              <a:effectLst/>
              <a:latin typeface="Söhne"/>
            </a:endParaRPr>
          </a:p>
          <a:p>
            <a:r>
              <a:rPr lang="ko-KR" altLang="en-US" sz="1400" b="0" i="0" dirty="0">
                <a:effectLst/>
                <a:latin typeface="Söhne"/>
              </a:rPr>
              <a:t>해당하는 </a:t>
            </a:r>
            <a:r>
              <a:rPr lang="ko-KR" altLang="en-US" sz="1400" b="0" i="0" dirty="0" err="1">
                <a:effectLst/>
                <a:latin typeface="Söhne"/>
              </a:rPr>
              <a:t>시군구</a:t>
            </a:r>
            <a:r>
              <a:rPr lang="ko-KR" altLang="en-US" sz="1400" b="0" i="0" dirty="0">
                <a:effectLst/>
                <a:latin typeface="Söhne"/>
              </a:rPr>
              <a:t> 배열을 가져옴</a:t>
            </a:r>
            <a:endParaRPr lang="en-US" altLang="ko-KR" sz="1400" b="0" i="0" dirty="0">
              <a:effectLst/>
              <a:latin typeface="Söhne"/>
            </a:endParaRPr>
          </a:p>
          <a:p>
            <a:endParaRPr lang="en-US" altLang="ko-KR" sz="1400" b="0" i="0" dirty="0">
              <a:effectLst/>
              <a:latin typeface="Söhne"/>
            </a:endParaRPr>
          </a:p>
          <a:p>
            <a:r>
              <a:rPr lang="ko-KR" altLang="en-US" sz="1400" b="0" i="0" dirty="0">
                <a:effectLst/>
                <a:latin typeface="Söhne"/>
              </a:rPr>
              <a:t>시</a:t>
            </a:r>
            <a:r>
              <a:rPr lang="en-US" altLang="ko-KR" sz="1400" b="0" i="0" dirty="0">
                <a:effectLst/>
                <a:latin typeface="Söhne"/>
              </a:rPr>
              <a:t>,</a:t>
            </a:r>
            <a:r>
              <a:rPr lang="ko-KR" altLang="en-US" sz="1400" b="0" i="0" dirty="0">
                <a:effectLst/>
                <a:latin typeface="Söhne"/>
              </a:rPr>
              <a:t>군</a:t>
            </a:r>
            <a:r>
              <a:rPr lang="en-US" altLang="ko-KR" sz="1400" b="0" i="0" dirty="0">
                <a:effectLst/>
                <a:latin typeface="Söhne"/>
              </a:rPr>
              <a:t>,</a:t>
            </a:r>
            <a:r>
              <a:rPr lang="ko-KR" altLang="en-US" sz="1400" b="0" i="0" dirty="0">
                <a:effectLst/>
                <a:latin typeface="Söhne"/>
              </a:rPr>
              <a:t>구 배열을 순회하면서 각 시</a:t>
            </a:r>
            <a:r>
              <a:rPr lang="en-US" altLang="ko-KR" sz="1400" b="0" i="0" dirty="0">
                <a:effectLst/>
                <a:latin typeface="Söhne"/>
              </a:rPr>
              <a:t>,</a:t>
            </a:r>
            <a:r>
              <a:rPr lang="ko-KR" altLang="en-US" sz="1400" b="0" i="0" dirty="0">
                <a:effectLst/>
                <a:latin typeface="Söhne"/>
              </a:rPr>
              <a:t>군</a:t>
            </a:r>
            <a:r>
              <a:rPr lang="en-US" altLang="ko-KR" sz="1400" b="0" i="0" dirty="0">
                <a:effectLst/>
                <a:latin typeface="Söhne"/>
              </a:rPr>
              <a:t>,</a:t>
            </a:r>
            <a:r>
              <a:rPr lang="ko-KR" altLang="en-US" sz="1400" b="0" i="0" dirty="0">
                <a:effectLst/>
                <a:latin typeface="Söhne"/>
              </a:rPr>
              <a:t>구를 </a:t>
            </a:r>
            <a:r>
              <a:rPr lang="ko-KR" altLang="en-US" sz="1400" b="0" i="0" dirty="0" err="1">
                <a:effectLst/>
                <a:latin typeface="Söhne"/>
              </a:rPr>
              <a:t>드롭다운</a:t>
            </a:r>
            <a:r>
              <a:rPr lang="ko-KR" altLang="en-US" sz="1400" b="0" i="0" dirty="0">
                <a:effectLst/>
                <a:latin typeface="Söhne"/>
              </a:rPr>
              <a:t> 목록의 옵션으로 추가</a:t>
            </a:r>
            <a:endParaRPr kumimoji="1" lang="ko-Kore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D71D04-2587-3F47-BC3E-F14B7F4FFA3B}"/>
              </a:ext>
            </a:extLst>
          </p:cNvPr>
          <p:cNvSpPr txBox="1"/>
          <p:nvPr/>
        </p:nvSpPr>
        <p:spPr>
          <a:xfrm>
            <a:off x="607219" y="4119946"/>
            <a:ext cx="5167416" cy="2469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EBE15530-A1AA-214F-B9CF-181F890DFE0D}"/>
              </a:ext>
            </a:extLst>
          </p:cNvPr>
          <p:cNvCxnSpPr>
            <a:cxnSpLocks/>
          </p:cNvCxnSpPr>
          <p:nvPr/>
        </p:nvCxnSpPr>
        <p:spPr>
          <a:xfrm>
            <a:off x="5774635" y="5366704"/>
            <a:ext cx="5175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F6E1C0-D704-CA42-B213-31D559367086}"/>
              </a:ext>
            </a:extLst>
          </p:cNvPr>
          <p:cNvSpPr txBox="1"/>
          <p:nvPr/>
        </p:nvSpPr>
        <p:spPr>
          <a:xfrm>
            <a:off x="6292199" y="4530326"/>
            <a:ext cx="5536385" cy="16004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Söhne"/>
              </a:rPr>
              <a:t>선택된 </a:t>
            </a:r>
            <a:r>
              <a:rPr lang="ko-KR" altLang="en-US" sz="1400" b="0" i="0" dirty="0" err="1">
                <a:effectLst/>
                <a:latin typeface="Söhne"/>
              </a:rPr>
              <a:t>시군구에</a:t>
            </a:r>
            <a:r>
              <a:rPr lang="ko-KR" altLang="en-US" sz="1400" b="0" i="0" dirty="0">
                <a:effectLst/>
                <a:latin typeface="Söhne"/>
              </a:rPr>
              <a:t> 해당하는 소방용수시설 정보를 표시하는 함수</a:t>
            </a:r>
            <a:endParaRPr lang="en-US" altLang="ko-KR" sz="1400" b="0" i="0" dirty="0">
              <a:effectLst/>
              <a:latin typeface="Söhne"/>
            </a:endParaRPr>
          </a:p>
          <a:p>
            <a:endParaRPr lang="en-US" altLang="ko-KR" sz="1400" dirty="0">
              <a:latin typeface="Söhne"/>
            </a:endParaRPr>
          </a:p>
          <a:p>
            <a:r>
              <a:rPr lang="en-US" altLang="ko-KR" sz="1400" dirty="0">
                <a:latin typeface="Söhne"/>
              </a:rPr>
              <a:t>Remove all </a:t>
            </a:r>
            <a:r>
              <a:rPr lang="ko-KR" altLang="en-US" sz="1400" dirty="0">
                <a:latin typeface="Söhne"/>
              </a:rPr>
              <a:t>함수를 통해 이전에 존재했던 </a:t>
            </a:r>
            <a:r>
              <a:rPr lang="ko-KR" altLang="en-US" sz="1400" dirty="0" err="1">
                <a:latin typeface="Söhne"/>
              </a:rPr>
              <a:t>마커를</a:t>
            </a:r>
            <a:r>
              <a:rPr lang="ko-KR" altLang="en-US" sz="1400" dirty="0">
                <a:latin typeface="Söhne"/>
              </a:rPr>
              <a:t> 지우고 새로운 지역의 </a:t>
            </a:r>
            <a:r>
              <a:rPr lang="ko-KR" altLang="en-US" sz="1400" dirty="0" err="1">
                <a:latin typeface="Söhne"/>
              </a:rPr>
              <a:t>마커를</a:t>
            </a:r>
            <a:r>
              <a:rPr lang="ko-KR" altLang="en-US" sz="1400" dirty="0">
                <a:latin typeface="Söhne"/>
              </a:rPr>
              <a:t> 표시</a:t>
            </a:r>
            <a:endParaRPr lang="en-US" altLang="ko-KR" sz="1400" b="0" i="0" dirty="0">
              <a:effectLst/>
              <a:latin typeface="Söhne"/>
            </a:endParaRPr>
          </a:p>
          <a:p>
            <a:endParaRPr kumimoji="1" lang="en-US" altLang="ko-Kore-KR" sz="1400" dirty="0">
              <a:latin typeface="Söhne"/>
            </a:endParaRPr>
          </a:p>
          <a:p>
            <a:r>
              <a:rPr lang="ko-KR" altLang="en-US" sz="1400" b="0" i="0" dirty="0">
                <a:effectLst/>
                <a:latin typeface="Söhne"/>
              </a:rPr>
              <a:t>주소로부터 위치 좌표를 검색하는 </a:t>
            </a:r>
            <a:r>
              <a:rPr lang="en" altLang="ko-Kore-KR" sz="1400" b="0" i="0" dirty="0">
                <a:effectLst/>
                <a:latin typeface="Söhne"/>
              </a:rPr>
              <a:t>Geocoder </a:t>
            </a:r>
            <a:r>
              <a:rPr lang="ko-KR" altLang="en-US" sz="1400" b="0" i="0" dirty="0">
                <a:effectLst/>
                <a:latin typeface="Söhne"/>
              </a:rPr>
              <a:t>객체의 </a:t>
            </a:r>
            <a:r>
              <a:rPr lang="en" altLang="ko-Kore-KR" sz="1400" dirty="0" err="1"/>
              <a:t>addressSearch</a:t>
            </a:r>
            <a:r>
              <a:rPr lang="en" altLang="ko-Kore-KR" sz="1400" b="0" i="0" dirty="0">
                <a:effectLst/>
                <a:latin typeface="Söhne"/>
              </a:rPr>
              <a:t> </a:t>
            </a:r>
            <a:r>
              <a:rPr lang="ko-KR" altLang="en-US" sz="1400" b="0" i="0" dirty="0">
                <a:effectLst/>
                <a:latin typeface="Söhne"/>
              </a:rPr>
              <a:t>메서드를 호출합니다</a:t>
            </a:r>
            <a:r>
              <a:rPr lang="en-US" altLang="ko-KR" sz="1400" b="0" i="0" dirty="0">
                <a:effectLst/>
                <a:latin typeface="Söhne"/>
              </a:rPr>
              <a:t>. 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7146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615D3598-F5FA-814E-8941-BF900CE0F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5" y="1785779"/>
            <a:ext cx="8093092" cy="431514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51C85D-9B22-49F3-897C-387544C67A87}"/>
              </a:ext>
            </a:extLst>
          </p:cNvPr>
          <p:cNvSpPr/>
          <p:nvPr/>
        </p:nvSpPr>
        <p:spPr>
          <a:xfrm>
            <a:off x="247346" y="1182279"/>
            <a:ext cx="11719054" cy="552214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6A31D-A3AF-86A9-6D67-DA6FE8EAA8C3}"/>
              </a:ext>
            </a:extLst>
          </p:cNvPr>
          <p:cNvSpPr txBox="1"/>
          <p:nvPr/>
        </p:nvSpPr>
        <p:spPr>
          <a:xfrm>
            <a:off x="766689" y="268128"/>
            <a:ext cx="43159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주요코드</a:t>
            </a:r>
            <a:r>
              <a:rPr lang="ko-KR" altLang="en-US" sz="2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설명 및 구조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836A8-0120-CEAF-EB5C-FCC3D4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012E0-4BD1-A243-A143-C19AA536F3C5}"/>
              </a:ext>
            </a:extLst>
          </p:cNvPr>
          <p:cNvSpPr txBox="1"/>
          <p:nvPr/>
        </p:nvSpPr>
        <p:spPr>
          <a:xfrm>
            <a:off x="417245" y="1296828"/>
            <a:ext cx="263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소방 용수 시설</a:t>
            </a:r>
            <a:endParaRPr kumimoji="1" lang="ko-Kore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F56633-DBE0-F644-BFDA-2826B71B4D83}"/>
              </a:ext>
            </a:extLst>
          </p:cNvPr>
          <p:cNvSpPr txBox="1"/>
          <p:nvPr/>
        </p:nvSpPr>
        <p:spPr>
          <a:xfrm>
            <a:off x="920445" y="1823831"/>
            <a:ext cx="7437492" cy="903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36372E0-D645-924D-ABF8-0C4C7B5E0239}"/>
              </a:ext>
            </a:extLst>
          </p:cNvPr>
          <p:cNvCxnSpPr>
            <a:cxnSpLocks/>
            <a:stCxn id="14" idx="3"/>
            <a:endCxn id="16" idx="2"/>
          </p:cNvCxnSpPr>
          <p:nvPr/>
        </p:nvCxnSpPr>
        <p:spPr>
          <a:xfrm flipV="1">
            <a:off x="8357937" y="1826875"/>
            <a:ext cx="1411036" cy="4486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B1BADDC-1858-E44A-8CDB-78CA28C203F5}"/>
              </a:ext>
            </a:extLst>
          </p:cNvPr>
          <p:cNvSpPr txBox="1"/>
          <p:nvPr/>
        </p:nvSpPr>
        <p:spPr>
          <a:xfrm>
            <a:off x="7659437" y="1303655"/>
            <a:ext cx="4219072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0" i="0" dirty="0" err="1">
                <a:effectLst/>
                <a:latin typeface="Söhne"/>
              </a:rPr>
              <a:t>공공데이터</a:t>
            </a:r>
            <a:r>
              <a:rPr lang="ko-KR" altLang="en-US" sz="1400" b="0" i="0" dirty="0">
                <a:effectLst/>
                <a:latin typeface="Söhne"/>
              </a:rPr>
              <a:t> 포털에서 소방용수시설 정보를 가져오기 위한 </a:t>
            </a:r>
            <a:r>
              <a:rPr lang="en" altLang="ko-Kore-KR" sz="1400" b="0" i="0" dirty="0">
                <a:effectLst/>
                <a:latin typeface="Söhne"/>
              </a:rPr>
              <a:t>API </a:t>
            </a:r>
            <a:r>
              <a:rPr lang="ko-KR" altLang="en-US" sz="1400" b="0" i="0" dirty="0">
                <a:effectLst/>
                <a:latin typeface="Söhne"/>
              </a:rPr>
              <a:t>요청을 수행</a:t>
            </a:r>
            <a:endParaRPr kumimoji="1" lang="ko-Kore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D71D04-2587-3F47-BC3E-F14B7F4FFA3B}"/>
              </a:ext>
            </a:extLst>
          </p:cNvPr>
          <p:cNvSpPr txBox="1"/>
          <p:nvPr/>
        </p:nvSpPr>
        <p:spPr>
          <a:xfrm>
            <a:off x="996269" y="2727159"/>
            <a:ext cx="5404532" cy="2090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EBE15530-A1AA-214F-B9CF-181F890DFE0D}"/>
              </a:ext>
            </a:extLst>
          </p:cNvPr>
          <p:cNvCxnSpPr>
            <a:cxnSpLocks/>
          </p:cNvCxnSpPr>
          <p:nvPr/>
        </p:nvCxnSpPr>
        <p:spPr>
          <a:xfrm>
            <a:off x="5157537" y="5719631"/>
            <a:ext cx="5175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F6E1C0-D704-CA42-B213-31D559367086}"/>
              </a:ext>
            </a:extLst>
          </p:cNvPr>
          <p:cNvSpPr txBox="1"/>
          <p:nvPr/>
        </p:nvSpPr>
        <p:spPr>
          <a:xfrm>
            <a:off x="7499684" y="3685655"/>
            <a:ext cx="3662100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소방용수시설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마커를</a:t>
            </a:r>
            <a:r>
              <a:rPr lang="ko-KR" altLang="en-US" sz="1400" b="0" i="0" dirty="0">
                <a:effectLst/>
                <a:latin typeface="Söhne"/>
              </a:rPr>
              <a:t> 생성하고 지도에 표시</a:t>
            </a:r>
            <a:r>
              <a:rPr lang="en-US" altLang="ko-KR" sz="1400" b="0" i="0" dirty="0">
                <a:effectLst/>
                <a:latin typeface="Söhne"/>
              </a:rPr>
              <a:t> </a:t>
            </a:r>
            <a:endParaRPr kumimoji="1" lang="ko-Kore-KR" altLang="en-US" sz="1400" dirty="0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30BCEC5-DDDF-D54E-A0C0-C631225E5F2E}"/>
              </a:ext>
            </a:extLst>
          </p:cNvPr>
          <p:cNvCxnSpPr>
            <a:cxnSpLocks/>
          </p:cNvCxnSpPr>
          <p:nvPr/>
        </p:nvCxnSpPr>
        <p:spPr>
          <a:xfrm>
            <a:off x="6400801" y="3828473"/>
            <a:ext cx="1098883" cy="110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560C7-F416-264D-96E5-2A3AB3145766}"/>
              </a:ext>
            </a:extLst>
          </p:cNvPr>
          <p:cNvSpPr txBox="1"/>
          <p:nvPr/>
        </p:nvSpPr>
        <p:spPr>
          <a:xfrm>
            <a:off x="635134" y="5296585"/>
            <a:ext cx="4522403" cy="903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56156-3E02-6A48-B12B-1888D28A46F9}"/>
              </a:ext>
            </a:extLst>
          </p:cNvPr>
          <p:cNvSpPr txBox="1"/>
          <p:nvPr/>
        </p:nvSpPr>
        <p:spPr>
          <a:xfrm>
            <a:off x="5675102" y="5563288"/>
            <a:ext cx="3492961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Söhne"/>
              </a:rPr>
              <a:t>선택한 지역을 화면에 나타나게 하는 함수</a:t>
            </a:r>
            <a:r>
              <a:rPr lang="en-US" altLang="ko-KR" sz="1400" b="0" i="0" dirty="0">
                <a:effectLst/>
                <a:latin typeface="Söhne"/>
              </a:rPr>
              <a:t> 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55922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51C85D-9B22-49F3-897C-387544C67A87}"/>
              </a:ext>
            </a:extLst>
          </p:cNvPr>
          <p:cNvSpPr/>
          <p:nvPr/>
        </p:nvSpPr>
        <p:spPr>
          <a:xfrm>
            <a:off x="247346" y="1182279"/>
            <a:ext cx="11719054" cy="552214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6A31D-A3AF-86A9-6D67-DA6FE8EAA8C3}"/>
              </a:ext>
            </a:extLst>
          </p:cNvPr>
          <p:cNvSpPr txBox="1"/>
          <p:nvPr/>
        </p:nvSpPr>
        <p:spPr>
          <a:xfrm>
            <a:off x="766689" y="268128"/>
            <a:ext cx="43159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주요코드</a:t>
            </a:r>
            <a:r>
              <a:rPr lang="ko-KR" altLang="en-US" sz="2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설명 및 구조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836A8-0120-CEAF-EB5C-FCC3D4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0" name="그림 9" descr="지도, 텍스트, 아틀라스, 스크린샷이(가) 표시된 사진&#10;&#10;자동 생성된 설명">
            <a:extLst>
              <a:ext uri="{FF2B5EF4-FFF2-40B4-BE49-F238E27FC236}">
                <a16:creationId xmlns:a16="http://schemas.microsoft.com/office/drawing/2014/main" id="{AAB1CE02-8DA0-D148-802E-EC4E82006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3" y="1855691"/>
            <a:ext cx="4492351" cy="395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 descr="지도, 텍스트, 스크린샷, 아틀라스이(가) 표시된 사진&#10;&#10;자동 생성된 설명">
            <a:extLst>
              <a:ext uri="{FF2B5EF4-FFF2-40B4-BE49-F238E27FC236}">
                <a16:creationId xmlns:a16="http://schemas.microsoft.com/office/drawing/2014/main" id="{1833E63A-B5AE-B04B-8D8D-26E3813A8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045" y="1219084"/>
            <a:ext cx="5580357" cy="28408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스크린샷, 라인, 도표, 번호이(가) 표시된 사진&#10;&#10;자동 생성된 설명">
            <a:extLst>
              <a:ext uri="{FF2B5EF4-FFF2-40B4-BE49-F238E27FC236}">
                <a16:creationId xmlns:a16="http://schemas.microsoft.com/office/drawing/2014/main" id="{EE9F5B24-E9A2-3843-894A-D18C583D8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07" y="4059919"/>
            <a:ext cx="5171728" cy="2587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7DE771-ACF1-2A45-9C12-9D76E0FD0DCB}"/>
              </a:ext>
            </a:extLst>
          </p:cNvPr>
          <p:cNvSpPr txBox="1"/>
          <p:nvPr/>
        </p:nvSpPr>
        <p:spPr>
          <a:xfrm>
            <a:off x="417245" y="1296828"/>
            <a:ext cx="263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소방 용수 시설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89319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68E5B0-44E9-4C7C-A446-1CD80BDB9A9D}"/>
              </a:ext>
            </a:extLst>
          </p:cNvPr>
          <p:cNvSpPr/>
          <p:nvPr/>
        </p:nvSpPr>
        <p:spPr>
          <a:xfrm>
            <a:off x="895325" y="1895474"/>
            <a:ext cx="10401350" cy="385762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3C349E-2AA0-4D41-84F8-869B2A6F6EBC}"/>
              </a:ext>
            </a:extLst>
          </p:cNvPr>
          <p:cNvSpPr txBox="1"/>
          <p:nvPr/>
        </p:nvSpPr>
        <p:spPr>
          <a:xfrm>
            <a:off x="3179178" y="3362621"/>
            <a:ext cx="5833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r>
              <a:rPr lang="ko-KR" altLang="en-US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최종 실행 영상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1AF378-3757-2D55-493E-BDFE5CA66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596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51C85D-9B22-49F3-897C-387544C67A87}"/>
              </a:ext>
            </a:extLst>
          </p:cNvPr>
          <p:cNvSpPr/>
          <p:nvPr/>
        </p:nvSpPr>
        <p:spPr>
          <a:xfrm>
            <a:off x="247346" y="1182279"/>
            <a:ext cx="11719054" cy="552214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6A31D-A3AF-86A9-6D67-DA6FE8EAA8C3}"/>
              </a:ext>
            </a:extLst>
          </p:cNvPr>
          <p:cNvSpPr txBox="1"/>
          <p:nvPr/>
        </p:nvSpPr>
        <p:spPr>
          <a:xfrm>
            <a:off x="996268" y="244905"/>
            <a:ext cx="27683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실행 영상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D0BE52-461E-5F96-A64A-FB1A6FA980F3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836A8-0120-CEAF-EB5C-FCC3D4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7" name="KakaoTalk_20230624_201445322">
            <a:hlinkClick r:id="" action="ppaction://media"/>
            <a:extLst>
              <a:ext uri="{FF2B5EF4-FFF2-40B4-BE49-F238E27FC236}">
                <a16:creationId xmlns:a16="http://schemas.microsoft.com/office/drawing/2014/main" id="{8D9F031F-408F-F994-AC0A-4C02587F00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9052" y="1252639"/>
            <a:ext cx="7055642" cy="538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6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68E5B0-44E9-4C7C-A446-1CD80BDB9A9D}"/>
              </a:ext>
            </a:extLst>
          </p:cNvPr>
          <p:cNvSpPr/>
          <p:nvPr/>
        </p:nvSpPr>
        <p:spPr>
          <a:xfrm>
            <a:off x="895325" y="1895474"/>
            <a:ext cx="10401350" cy="385762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3C349E-2AA0-4D41-84F8-869B2A6F6EBC}"/>
              </a:ext>
            </a:extLst>
          </p:cNvPr>
          <p:cNvSpPr txBox="1"/>
          <p:nvPr/>
        </p:nvSpPr>
        <p:spPr>
          <a:xfrm>
            <a:off x="3585543" y="3362621"/>
            <a:ext cx="5020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r>
              <a:rPr lang="ko-KR" altLang="en-US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출처</a:t>
            </a:r>
            <a:r>
              <a:rPr lang="en-US" altLang="ko-KR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&amp; </a:t>
            </a:r>
            <a:r>
              <a:rPr lang="en-US" altLang="ko-KR" sz="5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endParaRPr lang="ko-KR" altLang="en-US" sz="5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1AF378-3757-2D55-493E-BDFE5CA66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69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51C85D-9B22-49F3-897C-387544C67A87}"/>
              </a:ext>
            </a:extLst>
          </p:cNvPr>
          <p:cNvSpPr/>
          <p:nvPr/>
        </p:nvSpPr>
        <p:spPr>
          <a:xfrm>
            <a:off x="247346" y="1182279"/>
            <a:ext cx="11719054" cy="552214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6A31D-A3AF-86A9-6D67-DA6FE8EAA8C3}"/>
              </a:ext>
            </a:extLst>
          </p:cNvPr>
          <p:cNvSpPr txBox="1"/>
          <p:nvPr/>
        </p:nvSpPr>
        <p:spPr>
          <a:xfrm>
            <a:off x="66651" y="268128"/>
            <a:ext cx="43159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r>
              <a:rPr lang="en-US" altLang="ko-KR" sz="2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&amp; </a:t>
            </a:r>
            <a:r>
              <a:rPr lang="en-US" altLang="ko-KR" sz="2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endParaRPr lang="ko-KR" altLang="en-US" sz="2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D0BE52-461E-5F96-A64A-FB1A6FA980F3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836A8-0120-CEAF-EB5C-FCC3D4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9E160-35FA-1740-97EE-DEDEC4B6CDB8}"/>
              </a:ext>
            </a:extLst>
          </p:cNvPr>
          <p:cNvSpPr txBox="1"/>
          <p:nvPr/>
        </p:nvSpPr>
        <p:spPr>
          <a:xfrm>
            <a:off x="480061" y="1377863"/>
            <a:ext cx="10226732" cy="5369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ore-KR" altLang="en-US" dirty="0"/>
              <a:t>노후건물</a:t>
            </a:r>
            <a:r>
              <a:rPr lang="ko-KR" altLang="en-US" dirty="0"/>
              <a:t> 위험성 기사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ore-KR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https://www.ajunews.com/view/20210806145122524</a:t>
            </a:r>
            <a:endParaRPr lang="en" altLang="ko-Kore-KR" dirty="0"/>
          </a:p>
          <a:p>
            <a:pPr marL="285750" indent="-285750">
              <a:buFontTx/>
              <a:buChar char="-"/>
            </a:pPr>
            <a:r>
              <a:rPr lang="ko-Kore-KR" altLang="en-US" dirty="0"/>
              <a:t>공공데이터</a:t>
            </a:r>
            <a:endParaRPr lang="en-US" altLang="ko-Kore-KR" dirty="0"/>
          </a:p>
          <a:p>
            <a:pPr lvl="1"/>
            <a:r>
              <a:rPr lang="en-US" altLang="ko-KR" b="0" i="0" dirty="0">
                <a:effectLst/>
                <a:latin typeface="gg sans"/>
              </a:rPr>
              <a:t>1.</a:t>
            </a:r>
            <a:r>
              <a:rPr lang="ko-KR" altLang="en-US" b="0" i="0" dirty="0">
                <a:effectLst/>
                <a:latin typeface="gg sans"/>
              </a:rPr>
              <a:t> </a:t>
            </a:r>
            <a:r>
              <a:rPr lang="ko-KR" altLang="en-US" b="0" i="0" dirty="0" err="1">
                <a:effectLst/>
                <a:latin typeface="gg sans"/>
              </a:rPr>
              <a:t>소방용수</a:t>
            </a:r>
            <a:r>
              <a:rPr lang="ko-KR" altLang="en-US" b="0" i="0" dirty="0">
                <a:effectLst/>
                <a:latin typeface="gg sans"/>
              </a:rPr>
              <a:t> 시설 </a:t>
            </a:r>
            <a:r>
              <a:rPr lang="ko-KR" altLang="en-US" b="0" i="0" dirty="0" err="1">
                <a:effectLst/>
                <a:latin typeface="gg sans"/>
              </a:rPr>
              <a:t>공공데이터</a:t>
            </a:r>
            <a:r>
              <a:rPr lang="ko-KR" altLang="en-US" b="0" i="0" dirty="0">
                <a:effectLst/>
                <a:latin typeface="gg sans"/>
              </a:rPr>
              <a:t>  </a:t>
            </a:r>
            <a:r>
              <a:rPr lang="en-US" altLang="ko-KR" b="0" i="0" dirty="0">
                <a:effectLst/>
                <a:latin typeface="gg sans"/>
              </a:rPr>
              <a:t>:</a:t>
            </a:r>
            <a:r>
              <a:rPr lang="ko-KR" altLang="en-US" b="0" i="0" dirty="0">
                <a:effectLst/>
                <a:latin typeface="gg sans"/>
              </a:rPr>
              <a:t> </a:t>
            </a:r>
            <a:r>
              <a:rPr lang="en" altLang="ko-Kore-KR" b="0" i="0" u="sng" dirty="0">
                <a:effectLst/>
                <a:latin typeface="gg sans"/>
                <a:hlinkClick r:id="rId3" tooltip="https://www.data.go.kr/iim/api/selectAPIAcountView.d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https://www.data.go.kr/iim/api/selectAPIAcountView.do</a:t>
            </a:r>
            <a:r>
              <a:rPr lang="ko-KR" altLang="en-US" b="0" i="0" u="sng" dirty="0">
                <a:effectLst/>
                <a:latin typeface="gg sans"/>
              </a:rPr>
              <a:t> </a:t>
            </a:r>
            <a:r>
              <a:rPr lang="en" altLang="ko-Kore-KR" b="0" i="0" dirty="0">
                <a:effectLst/>
                <a:latin typeface="gg sans"/>
              </a:rPr>
              <a:t> </a:t>
            </a:r>
          </a:p>
          <a:p>
            <a:pPr lvl="1"/>
            <a:r>
              <a:rPr lang="en-US" altLang="ko-KR" b="0" i="0" dirty="0">
                <a:effectLst/>
                <a:latin typeface="gg sans"/>
              </a:rPr>
              <a:t>2.</a:t>
            </a:r>
            <a:r>
              <a:rPr lang="ko-KR" altLang="en-US" b="0" i="0" dirty="0">
                <a:effectLst/>
                <a:latin typeface="gg sans"/>
              </a:rPr>
              <a:t> 건축물 대장 </a:t>
            </a:r>
            <a:r>
              <a:rPr lang="ko-KR" altLang="en-US" dirty="0">
                <a:latin typeface="gg sans"/>
              </a:rPr>
              <a:t> </a:t>
            </a:r>
            <a:r>
              <a:rPr lang="en-US" altLang="ko-KR" dirty="0">
                <a:latin typeface="gg sans"/>
              </a:rPr>
              <a:t>:</a:t>
            </a:r>
            <a:r>
              <a:rPr lang="ko-KR" altLang="en-US" dirty="0">
                <a:latin typeface="gg sans"/>
              </a:rPr>
              <a:t> </a:t>
            </a:r>
            <a:r>
              <a:rPr lang="en" altLang="ko-Kore-KR" b="0" i="0" dirty="0">
                <a:effectLst/>
                <a:latin typeface="gg sans"/>
                <a:hlinkClick r:id="rId3" tooltip="https://www.data.go.kr/iim/api/selectAPIAcountView.d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https://www.data.go.kr/iim/api/selectAPIAcountView.do</a:t>
            </a:r>
            <a:r>
              <a:rPr lang="ko-KR" altLang="en-US" dirty="0">
                <a:latin typeface="gg sans"/>
              </a:rPr>
              <a:t> </a:t>
            </a:r>
            <a:r>
              <a:rPr lang="en-US" altLang="ko-KR" dirty="0">
                <a:latin typeface="gg sans"/>
                <a:hlinkClick r:id="rId4" tooltip="https://www.data.go.kr/data/15048242/fileData.d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  <a:r>
              <a:rPr lang="en" altLang="ko-Kore-KR" b="0" i="0" dirty="0">
                <a:effectLst/>
                <a:latin typeface="gg sans"/>
                <a:hlinkClick r:id="rId4" tooltip="https://www.data.go.kr/data/15048242/fileData.d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https://www.data.go.kr/data/15048242/fileData.do</a:t>
            </a:r>
            <a:r>
              <a:rPr lang="en" altLang="ko-Kore-KR" b="0" i="0" dirty="0">
                <a:effectLst/>
                <a:latin typeface="gg sans"/>
              </a:rPr>
              <a:t> </a:t>
            </a:r>
          </a:p>
          <a:p>
            <a:pPr lvl="1"/>
            <a:r>
              <a:rPr lang="en-US" altLang="ko-KR" b="0" i="0" dirty="0">
                <a:effectLst/>
                <a:latin typeface="gg sans"/>
              </a:rPr>
              <a:t>3.</a:t>
            </a:r>
            <a:r>
              <a:rPr lang="ko-KR" altLang="en-US" b="0" i="0" dirty="0">
                <a:effectLst/>
                <a:latin typeface="gg sans"/>
              </a:rPr>
              <a:t> 소방서 위치 </a:t>
            </a:r>
            <a:r>
              <a:rPr lang="en-US" altLang="ko-KR" b="0" i="0" dirty="0">
                <a:effectLst/>
                <a:latin typeface="gg sans"/>
              </a:rPr>
              <a:t>:</a:t>
            </a:r>
            <a:r>
              <a:rPr lang="ko-KR" altLang="en-US" b="0" i="0" dirty="0">
                <a:effectLst/>
                <a:latin typeface="gg sans"/>
              </a:rPr>
              <a:t>  </a:t>
            </a:r>
            <a:r>
              <a:rPr lang="en" altLang="ko-Kore-KR" b="0" i="0" dirty="0">
                <a:effectLst/>
                <a:latin typeface="gg sans"/>
                <a:hlinkClick r:id="rId5" tooltip="https://www.data.go.kr/data/15048243/fileData.d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https://www.data.go.kr/data/15048243/fileData.do</a:t>
            </a:r>
            <a:r>
              <a:rPr lang="en" altLang="ko-Kore-KR" b="0" i="0" dirty="0">
                <a:effectLst/>
                <a:latin typeface="gg sans"/>
              </a:rPr>
              <a:t> </a:t>
            </a:r>
          </a:p>
          <a:p>
            <a:pPr lvl="1"/>
            <a:r>
              <a:rPr lang="en-US" altLang="ko-KR" b="0" i="0" dirty="0">
                <a:effectLst/>
                <a:latin typeface="gg sans"/>
              </a:rPr>
              <a:t>4.</a:t>
            </a:r>
            <a:r>
              <a:rPr lang="ko-KR" altLang="en-US" b="0" i="0" dirty="0">
                <a:effectLst/>
                <a:latin typeface="gg sans"/>
              </a:rPr>
              <a:t> 화재 출동 현황 </a:t>
            </a:r>
            <a:r>
              <a:rPr lang="en-US" altLang="ko-KR" b="0" i="0" dirty="0">
                <a:effectLst/>
                <a:latin typeface="gg sans"/>
              </a:rPr>
              <a:t>:</a:t>
            </a:r>
            <a:r>
              <a:rPr lang="ko-KR" altLang="en-US" b="0" i="0" dirty="0">
                <a:effectLst/>
                <a:latin typeface="gg sans"/>
              </a:rPr>
              <a:t>  </a:t>
            </a:r>
            <a:r>
              <a:rPr lang="en" altLang="ko-Kore-KR" b="0" i="0" dirty="0">
                <a:effectLst/>
                <a:latin typeface="gg sans"/>
                <a:hlinkClick r:id="rId6" tooltip="https://www.bigdata-119.kr/goods/goodsInfo?goods_id=20230500004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https://www.bigdata-119.kr/goods/goodsInfo?goods_id=202305000049</a:t>
            </a:r>
            <a:endParaRPr lang="en" altLang="ko-Kore-KR" b="0" i="0" dirty="0">
              <a:effectLst/>
              <a:latin typeface="gg sans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br>
              <a:rPr lang="en" altLang="ko-KR" dirty="0">
                <a:latin typeface="gg sans"/>
              </a:rPr>
            </a:b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-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취약지역 개선 소비자 경제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: https://</a:t>
            </a:r>
            <a:r>
              <a:rPr lang="en-US" altLang="ko-Kore-KR" sz="18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www.dailycnc.com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/news/</a:t>
            </a:r>
            <a:r>
              <a:rPr lang="en-US" altLang="ko-Kore-KR" sz="18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articleView.html?idxno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=217488</a:t>
            </a:r>
            <a:endParaRPr lang="ko-Kore-KR" altLang="ko-Kore-KR" sz="18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-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소방청</a:t>
            </a:r>
            <a:r>
              <a:rPr lang="ko-KR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소방법</a:t>
            </a:r>
            <a:r>
              <a:rPr lang="ko-KR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분법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: https://</a:t>
            </a:r>
            <a:r>
              <a:rPr lang="en-US" altLang="ko-Kore-KR" sz="18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www.nfa.go.kr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/</a:t>
            </a:r>
            <a:r>
              <a:rPr lang="en-US" altLang="ko-Kore-KR" sz="18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nfa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/news/</a:t>
            </a:r>
            <a:r>
              <a:rPr lang="en-US" altLang="ko-Kore-KR" sz="18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pressrelease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/press/;</a:t>
            </a:r>
            <a:r>
              <a:rPr lang="en-US" altLang="ko-Kore-KR" sz="18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jsessionid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=6QUxqeUSdx2cQ095YL-umNWR.nfa12?boardId=bbs_0000000000000010&amp;mode=</a:t>
            </a:r>
            <a:r>
              <a:rPr lang="en-US" altLang="ko-Kore-KR" sz="18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view&amp;cntId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=1644&amp;category=&amp;</a:t>
            </a:r>
            <a:r>
              <a:rPr lang="en-US" altLang="ko-Kore-KR" sz="18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pageIdx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=1&amp;searchCondition=</a:t>
            </a:r>
            <a:r>
              <a:rPr lang="en-US" altLang="ko-Kore-KR" sz="18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all&amp;searchKeyword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=%ED%99%94%EC%9E%AC%EC%98%88%EB%B0%A9%EB%B2%95</a:t>
            </a:r>
            <a:endParaRPr lang="ko-Kore-KR" altLang="ko-Kore-KR" sz="18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-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생활안전지도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: https://</a:t>
            </a:r>
            <a:r>
              <a:rPr lang="en-US" altLang="ko-Kore-KR" sz="18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safemap.go.kr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/</a:t>
            </a:r>
            <a:r>
              <a:rPr lang="en-US" altLang="ko-Kore-KR" sz="18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opna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/data/</a:t>
            </a:r>
            <a:r>
              <a:rPr lang="en-US" altLang="ko-Kore-KR" sz="18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dataView.do?objtId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=116</a:t>
            </a:r>
            <a:endParaRPr lang="ko-Kore-KR" altLang="ko-Kore-KR" sz="18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-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소방청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: https://</a:t>
            </a:r>
            <a:r>
              <a:rPr lang="en-US" altLang="ko-Kore-KR" sz="18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www.nfa.go.kr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/</a:t>
            </a:r>
            <a:r>
              <a:rPr lang="en-US" altLang="ko-Kore-KR" sz="18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nfa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/</a:t>
            </a:r>
            <a:endParaRPr lang="ko-Kore-KR" altLang="ko-Kore-KR" sz="18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6478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68E5B0-44E9-4C7C-A446-1CD80BDB9A9D}"/>
              </a:ext>
            </a:extLst>
          </p:cNvPr>
          <p:cNvSpPr/>
          <p:nvPr/>
        </p:nvSpPr>
        <p:spPr>
          <a:xfrm>
            <a:off x="895325" y="1895474"/>
            <a:ext cx="10401350" cy="385762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3C349E-2AA0-4D41-84F8-869B2A6F6EBC}"/>
              </a:ext>
            </a:extLst>
          </p:cNvPr>
          <p:cNvSpPr txBox="1"/>
          <p:nvPr/>
        </p:nvSpPr>
        <p:spPr>
          <a:xfrm>
            <a:off x="3301003" y="3362621"/>
            <a:ext cx="5589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r>
              <a:rPr lang="ko-KR" altLang="en-US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프로젝트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1AF378-3757-2D55-493E-BDFE5CA66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09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7" y="1476375"/>
            <a:ext cx="5572125" cy="39052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301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272423" y="2967335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5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DA9E9B-FD6F-977C-CECE-5CC31818E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87AD-0CCF-4C2F-9EA8-A1843A6531D7}" type="slidenum">
              <a:rPr lang="ko-KR" altLang="en-US" sz="100" smtClean="0"/>
              <a:t>30</a:t>
            </a:fld>
            <a:endParaRPr lang="ko-KR" altLang="en-US" sz="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64FA4-64AE-A24A-8159-A443DDB51E78}"/>
              </a:ext>
            </a:extLst>
          </p:cNvPr>
          <p:cNvSpPr txBox="1"/>
          <p:nvPr/>
        </p:nvSpPr>
        <p:spPr>
          <a:xfrm>
            <a:off x="1381539" y="47807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5B795-4F77-4842-8786-65172E97BF01}"/>
              </a:ext>
            </a:extLst>
          </p:cNvPr>
          <p:cNvSpPr txBox="1"/>
          <p:nvPr/>
        </p:nvSpPr>
        <p:spPr>
          <a:xfrm>
            <a:off x="8051470" y="4405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7300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51C85D-9B22-49F3-897C-387544C67A87}"/>
              </a:ext>
            </a:extLst>
          </p:cNvPr>
          <p:cNvSpPr/>
          <p:nvPr/>
        </p:nvSpPr>
        <p:spPr>
          <a:xfrm>
            <a:off x="147638" y="1199332"/>
            <a:ext cx="11719054" cy="552214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6A31D-A3AF-86A9-6D67-DA6FE8EAA8C3}"/>
              </a:ext>
            </a:extLst>
          </p:cNvPr>
          <p:cNvSpPr txBox="1"/>
          <p:nvPr/>
        </p:nvSpPr>
        <p:spPr>
          <a:xfrm>
            <a:off x="887895" y="255429"/>
            <a:ext cx="27683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D0BE52-461E-5F96-A64A-FB1A6FA980F3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836A8-0120-CEAF-EB5C-FCC3D4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4</a:t>
            </a:fld>
            <a:endParaRPr lang="ko-KR" altLang="en-US"/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394A4F8F-16CD-3D41-82FA-B7B91D253F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405643"/>
              </p:ext>
            </p:extLst>
          </p:nvPr>
        </p:nvGraphicFramePr>
        <p:xfrm>
          <a:off x="-499389" y="1810208"/>
          <a:ext cx="7280629" cy="3867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2E49914-A661-9D4A-B45B-FC1758D40C9F}"/>
              </a:ext>
            </a:extLst>
          </p:cNvPr>
          <p:cNvSpPr txBox="1"/>
          <p:nvPr/>
        </p:nvSpPr>
        <p:spPr>
          <a:xfrm>
            <a:off x="538905" y="152073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주제</a:t>
            </a:r>
            <a:r>
              <a:rPr kumimoji="1" lang="ko-KR" altLang="en-US" dirty="0"/>
              <a:t> 선정 이유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0B2164-5B70-F84E-B149-57156505CB1F}"/>
              </a:ext>
            </a:extLst>
          </p:cNvPr>
          <p:cNvSpPr txBox="1"/>
          <p:nvPr/>
        </p:nvSpPr>
        <p:spPr>
          <a:xfrm>
            <a:off x="247345" y="5678164"/>
            <a:ext cx="118541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900" b="1" i="0" u="none" strike="noStrike" dirty="0">
                <a:solidFill>
                  <a:srgbClr val="000000"/>
                </a:solidFill>
                <a:effectLst/>
                <a:latin typeface="YACkoEWAwf4 0"/>
              </a:rPr>
              <a:t>화재안전성능 설계 이전에 건설된 노후 건축물의 화재 발생률은 노후 되지 않은 건축물 대비 상대적으로 높음</a:t>
            </a:r>
            <a:r>
              <a:rPr lang="en-US" altLang="ko-KR" sz="1900" b="1" i="0" u="none" strike="noStrike" dirty="0">
                <a:solidFill>
                  <a:srgbClr val="000000"/>
                </a:solidFill>
                <a:effectLst/>
                <a:latin typeface="YACkoEWAwf4 0"/>
              </a:rPr>
              <a:t>.</a:t>
            </a:r>
          </a:p>
          <a:p>
            <a:r>
              <a:rPr lang="ko-KR" altLang="en-US" sz="1900" b="1" dirty="0">
                <a:solidFill>
                  <a:srgbClr val="000000"/>
                </a:solidFill>
                <a:latin typeface="YACkoEWAwf4 0"/>
              </a:rPr>
              <a:t>최근 법률이 </a:t>
            </a:r>
            <a:r>
              <a:rPr lang="ko-KR" altLang="en-US" sz="1900" b="1" dirty="0" err="1">
                <a:solidFill>
                  <a:srgbClr val="000000"/>
                </a:solidFill>
                <a:latin typeface="YACkoEWAwf4 0"/>
              </a:rPr>
              <a:t>분법</a:t>
            </a:r>
            <a:r>
              <a:rPr lang="ko-KR" altLang="en-US" sz="1900" b="1" dirty="0">
                <a:solidFill>
                  <a:srgbClr val="000000"/>
                </a:solidFill>
                <a:latin typeface="YACkoEWAwf4 0"/>
              </a:rPr>
              <a:t> 될 정도로 심각성이 증가하고있다</a:t>
            </a:r>
            <a:r>
              <a:rPr lang="en-US" altLang="ko-KR" sz="1900" b="1" dirty="0">
                <a:solidFill>
                  <a:srgbClr val="000000"/>
                </a:solidFill>
                <a:latin typeface="YACkoEWAwf4 0"/>
              </a:rPr>
              <a:t>.</a:t>
            </a:r>
            <a:endParaRPr lang="ko-KR" altLang="en-US" sz="1900" dirty="0">
              <a:solidFill>
                <a:srgbClr val="000000"/>
              </a:solidFill>
              <a:effectLst/>
              <a:latin typeface="YACkoEWAwf4 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CC24832-C6FA-2647-9E23-A4793E097D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773" y="2123638"/>
            <a:ext cx="4965924" cy="26634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D45CDC7-6710-404F-AC61-286A7BD9C3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6103" y="1705396"/>
            <a:ext cx="6136992" cy="32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7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51C85D-9B22-49F3-897C-387544C67A87}"/>
              </a:ext>
            </a:extLst>
          </p:cNvPr>
          <p:cNvSpPr/>
          <p:nvPr/>
        </p:nvSpPr>
        <p:spPr>
          <a:xfrm>
            <a:off x="147638" y="1199332"/>
            <a:ext cx="11719054" cy="552214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6A31D-A3AF-86A9-6D67-DA6FE8EAA8C3}"/>
              </a:ext>
            </a:extLst>
          </p:cNvPr>
          <p:cNvSpPr txBox="1"/>
          <p:nvPr/>
        </p:nvSpPr>
        <p:spPr>
          <a:xfrm>
            <a:off x="887895" y="255429"/>
            <a:ext cx="27683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D0BE52-461E-5F96-A64A-FB1A6FA980F3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836A8-0120-CEAF-EB5C-FCC3D4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" name="그림 9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96609760-5D91-6F49-BE97-EB1E2FD1E9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7451" y="1400761"/>
            <a:ext cx="5020238" cy="5085177"/>
          </a:xfrm>
          <a:prstGeom prst="rect">
            <a:avLst/>
          </a:prstGeom>
        </p:spPr>
      </p:pic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394A4F8F-16CD-3D41-82FA-B7B91D253F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658944"/>
              </p:ext>
            </p:extLst>
          </p:nvPr>
        </p:nvGraphicFramePr>
        <p:xfrm>
          <a:off x="-843178" y="1807765"/>
          <a:ext cx="7280629" cy="3867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736F0BA-42C6-A948-9164-DCAF4870A1A4}"/>
              </a:ext>
            </a:extLst>
          </p:cNvPr>
          <p:cNvSpPr txBox="1"/>
          <p:nvPr/>
        </p:nvSpPr>
        <p:spPr>
          <a:xfrm>
            <a:off x="1511165" y="3439619"/>
            <a:ext cx="257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공공 데이터 기반 </a:t>
            </a:r>
            <a:endParaRPr lang="en-US" altLang="ko-KR" b="1" dirty="0"/>
          </a:p>
          <a:p>
            <a:pPr algn="ctr"/>
            <a:r>
              <a:rPr lang="ko-KR" altLang="en-US" b="1" dirty="0"/>
              <a:t>화재위험지수 지도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61B388-8FA8-1046-855F-D30F13ADD407}"/>
              </a:ext>
            </a:extLst>
          </p:cNvPr>
          <p:cNvSpPr txBox="1"/>
          <p:nvPr/>
        </p:nvSpPr>
        <p:spPr>
          <a:xfrm rot="18144847">
            <a:off x="1294888" y="2853289"/>
            <a:ext cx="1282041" cy="788945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ko-KR" altLang="en-US" sz="3200" dirty="0"/>
              <a:t>공공 데이터 </a:t>
            </a: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CEC39A93-41A3-CB42-88E1-5B9180680AA8}"/>
              </a:ext>
            </a:extLst>
          </p:cNvPr>
          <p:cNvSpPr/>
          <p:nvPr/>
        </p:nvSpPr>
        <p:spPr>
          <a:xfrm>
            <a:off x="5082687" y="3329924"/>
            <a:ext cx="961902" cy="75602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8781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51C85D-9B22-49F3-897C-387544C67A87}"/>
              </a:ext>
            </a:extLst>
          </p:cNvPr>
          <p:cNvSpPr/>
          <p:nvPr/>
        </p:nvSpPr>
        <p:spPr>
          <a:xfrm>
            <a:off x="147638" y="1199332"/>
            <a:ext cx="11719054" cy="552214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6A31D-A3AF-86A9-6D67-DA6FE8EAA8C3}"/>
              </a:ext>
            </a:extLst>
          </p:cNvPr>
          <p:cNvSpPr txBox="1"/>
          <p:nvPr/>
        </p:nvSpPr>
        <p:spPr>
          <a:xfrm>
            <a:off x="887895" y="255429"/>
            <a:ext cx="27683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D0BE52-461E-5F96-A64A-FB1A6FA980F3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836A8-0120-CEAF-EB5C-FCC3D4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394A4F8F-16CD-3D41-82FA-B7B91D253F14}"/>
              </a:ext>
            </a:extLst>
          </p:cNvPr>
          <p:cNvGraphicFramePr/>
          <p:nvPr/>
        </p:nvGraphicFramePr>
        <p:xfrm>
          <a:off x="-499389" y="1810208"/>
          <a:ext cx="7280629" cy="3867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BD3AF01-EA2E-8E4F-BBFA-32D8F7CA3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10" y="2594632"/>
            <a:ext cx="2704594" cy="26062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48332CB-8760-B146-9527-AAC58879D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142" y="2209625"/>
            <a:ext cx="1884292" cy="29912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B60709-5E14-9F4F-A791-BCB5D7B55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021" y="2209625"/>
            <a:ext cx="2743583" cy="30388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C427365-4645-9643-9CEE-5A333FF2C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0919" y="2561342"/>
            <a:ext cx="3144274" cy="263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51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68E5B0-44E9-4C7C-A446-1CD80BDB9A9D}"/>
              </a:ext>
            </a:extLst>
          </p:cNvPr>
          <p:cNvSpPr/>
          <p:nvPr/>
        </p:nvSpPr>
        <p:spPr>
          <a:xfrm>
            <a:off x="895325" y="1895474"/>
            <a:ext cx="10401350" cy="385762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3C349E-2AA0-4D41-84F8-869B2A6F6EBC}"/>
              </a:ext>
            </a:extLst>
          </p:cNvPr>
          <p:cNvSpPr txBox="1"/>
          <p:nvPr/>
        </p:nvSpPr>
        <p:spPr>
          <a:xfrm>
            <a:off x="2608506" y="3362621"/>
            <a:ext cx="69749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r>
              <a:rPr lang="ko-KR" altLang="en-US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</a:t>
            </a:r>
            <a:r>
              <a:rPr lang="ko-KR" altLang="en-US" sz="5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공공데이터</a:t>
            </a:r>
            <a:endParaRPr lang="ko-KR" altLang="en-US" sz="5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1AF378-3757-2D55-493E-BDFE5CA66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78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51C85D-9B22-49F3-897C-387544C67A87}"/>
              </a:ext>
            </a:extLst>
          </p:cNvPr>
          <p:cNvSpPr/>
          <p:nvPr/>
        </p:nvSpPr>
        <p:spPr>
          <a:xfrm>
            <a:off x="247346" y="1182279"/>
            <a:ext cx="11719054" cy="552214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6A31D-A3AF-86A9-6D67-DA6FE8EAA8C3}"/>
              </a:ext>
            </a:extLst>
          </p:cNvPr>
          <p:cNvSpPr txBox="1"/>
          <p:nvPr/>
        </p:nvSpPr>
        <p:spPr>
          <a:xfrm>
            <a:off x="778565" y="244905"/>
            <a:ext cx="27683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공공데이터</a:t>
            </a:r>
            <a:endParaRPr lang="ko-KR" altLang="en-US" sz="2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D0BE52-461E-5F96-A64A-FB1A6FA980F3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836A8-0120-CEAF-EB5C-FCC3D4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D1936-5B57-324A-B93F-EB78944F585A}"/>
              </a:ext>
            </a:extLst>
          </p:cNvPr>
          <p:cNvSpPr txBox="1"/>
          <p:nvPr/>
        </p:nvSpPr>
        <p:spPr>
          <a:xfrm>
            <a:off x="498227" y="1418722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effectLst/>
                <a:latin typeface="gg sans"/>
              </a:rPr>
              <a:t>소방용수</a:t>
            </a:r>
            <a:r>
              <a:rPr lang="ko-KR" altLang="en-US" b="0" i="0" dirty="0">
                <a:effectLst/>
                <a:latin typeface="gg sans"/>
              </a:rPr>
              <a:t> 시설 </a:t>
            </a:r>
            <a:r>
              <a:rPr lang="ko-KR" altLang="en-US" b="0" i="0" dirty="0" err="1">
                <a:effectLst/>
                <a:latin typeface="gg sans"/>
              </a:rPr>
              <a:t>공공데이터</a:t>
            </a:r>
            <a:endParaRPr lang="en-US" altLang="ko-KR" b="0" i="0" dirty="0">
              <a:effectLst/>
              <a:latin typeface="gg sans"/>
            </a:endParaRPr>
          </a:p>
          <a:p>
            <a:r>
              <a:rPr lang="en" altLang="ko-KR" dirty="0"/>
              <a:t>https://</a:t>
            </a:r>
            <a:r>
              <a:rPr lang="en" altLang="ko-KR" dirty="0" err="1"/>
              <a:t>www.data.go.kr</a:t>
            </a:r>
            <a:r>
              <a:rPr lang="en" altLang="ko-KR" dirty="0"/>
              <a:t>/</a:t>
            </a:r>
            <a:r>
              <a:rPr lang="en" altLang="ko-KR" dirty="0" err="1"/>
              <a:t>iim</a:t>
            </a:r>
            <a:r>
              <a:rPr lang="en" altLang="ko-KR" dirty="0"/>
              <a:t>/</a:t>
            </a:r>
            <a:r>
              <a:rPr lang="en" altLang="ko-KR" dirty="0" err="1"/>
              <a:t>api</a:t>
            </a:r>
            <a:r>
              <a:rPr lang="en" altLang="ko-KR" dirty="0"/>
              <a:t>/</a:t>
            </a:r>
            <a:r>
              <a:rPr lang="en" altLang="ko-KR" dirty="0" err="1"/>
              <a:t>selectAPIAcountView.do</a:t>
            </a:r>
            <a:endParaRPr lang="ko-KR" altLang="en-US" dirty="0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CC44C5C-F66A-324F-B1EC-3B033BC30D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77" y="2202724"/>
            <a:ext cx="8585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36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51C85D-9B22-49F3-897C-387544C67A87}"/>
              </a:ext>
            </a:extLst>
          </p:cNvPr>
          <p:cNvSpPr/>
          <p:nvPr/>
        </p:nvSpPr>
        <p:spPr>
          <a:xfrm>
            <a:off x="247346" y="1182279"/>
            <a:ext cx="11719054" cy="552214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6A31D-A3AF-86A9-6D67-DA6FE8EAA8C3}"/>
              </a:ext>
            </a:extLst>
          </p:cNvPr>
          <p:cNvSpPr txBox="1"/>
          <p:nvPr/>
        </p:nvSpPr>
        <p:spPr>
          <a:xfrm>
            <a:off x="778565" y="244905"/>
            <a:ext cx="27683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공공데이터</a:t>
            </a:r>
            <a:endParaRPr lang="ko-KR" altLang="en-US" sz="2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D0BE52-461E-5F96-A64A-FB1A6FA980F3}"/>
              </a:ext>
            </a:extLst>
          </p:cNvPr>
          <p:cNvSpPr txBox="1"/>
          <p:nvPr/>
        </p:nvSpPr>
        <p:spPr>
          <a:xfrm>
            <a:off x="3048693" y="3244334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836A8-0120-CEAF-EB5C-FCC3D4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D1936-5B57-324A-B93F-EB78944F585A}"/>
              </a:ext>
            </a:extLst>
          </p:cNvPr>
          <p:cNvSpPr txBox="1"/>
          <p:nvPr/>
        </p:nvSpPr>
        <p:spPr>
          <a:xfrm>
            <a:off x="498226" y="1418722"/>
            <a:ext cx="10842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gg sans"/>
              </a:rPr>
              <a:t>건축물 대장 </a:t>
            </a:r>
            <a:r>
              <a:rPr lang="ko-KR" altLang="en-US" dirty="0" err="1">
                <a:latin typeface="gg sans"/>
              </a:rPr>
              <a:t>공공데이터</a:t>
            </a:r>
            <a:endParaRPr lang="en-US" altLang="ko-KR" b="0" i="0" dirty="0">
              <a:effectLst/>
              <a:latin typeface="gg sans"/>
            </a:endParaRPr>
          </a:p>
          <a:p>
            <a:r>
              <a:rPr lang="en" altLang="ko-KR" dirty="0"/>
              <a:t>https://</a:t>
            </a:r>
            <a:r>
              <a:rPr lang="en" altLang="ko-KR" dirty="0" err="1"/>
              <a:t>www.data.go.kr</a:t>
            </a:r>
            <a:r>
              <a:rPr lang="en" altLang="ko-KR" dirty="0"/>
              <a:t>/</a:t>
            </a:r>
            <a:r>
              <a:rPr lang="en" altLang="ko-KR" dirty="0" err="1"/>
              <a:t>tcs</a:t>
            </a:r>
            <a:r>
              <a:rPr lang="en" altLang="ko-KR" dirty="0"/>
              <a:t>/</a:t>
            </a:r>
            <a:r>
              <a:rPr lang="en" altLang="ko-KR" dirty="0" err="1"/>
              <a:t>dss</a:t>
            </a:r>
            <a:r>
              <a:rPr lang="en" altLang="ko-KR" dirty="0"/>
              <a:t>/</a:t>
            </a:r>
            <a:r>
              <a:rPr lang="en" altLang="ko-KR" dirty="0" err="1"/>
              <a:t>selectApiDataDetailView.do?publicDataPk</a:t>
            </a:r>
            <a:r>
              <a:rPr lang="en" altLang="ko-KR" dirty="0"/>
              <a:t>=15044713</a:t>
            </a:r>
            <a:endParaRPr lang="ko-KR" altLang="en-US" dirty="0"/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473EF05-0481-B548-8054-70B88A6CEF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15" y="2155395"/>
            <a:ext cx="8699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14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1503</TotalTime>
  <Words>956</Words>
  <Application>Microsoft Macintosh PowerPoint</Application>
  <PresentationFormat>와이드스크린</PresentationFormat>
  <Paragraphs>183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나눔스퀘어 Bold</vt:lpstr>
      <vt:lpstr>Arial</vt:lpstr>
      <vt:lpstr>맑은 고딕</vt:lpstr>
      <vt:lpstr>나눔스퀘어</vt:lpstr>
      <vt:lpstr>gg sans</vt:lpstr>
      <vt:lpstr>나눔스퀘어 ExtraBold</vt:lpstr>
      <vt:lpstr>Söhne</vt:lpstr>
      <vt:lpstr>YACkoEWAwf4 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현조</dc:creator>
  <cp:lastModifiedBy>이지훈</cp:lastModifiedBy>
  <cp:revision>152</cp:revision>
  <dcterms:created xsi:type="dcterms:W3CDTF">2020-05-15T03:41:41Z</dcterms:created>
  <dcterms:modified xsi:type="dcterms:W3CDTF">2023-06-25T16:01:50Z</dcterms:modified>
</cp:coreProperties>
</file>